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84" r:id="rId1"/>
  </p:sldMasterIdLst>
  <p:notesMasterIdLst>
    <p:notesMasterId r:id="rId24"/>
  </p:notesMasterIdLst>
  <p:handoutMasterIdLst>
    <p:handoutMasterId r:id="rId25"/>
  </p:handoutMasterIdLst>
  <p:sldIdLst>
    <p:sldId id="256" r:id="rId2"/>
    <p:sldId id="360" r:id="rId3"/>
    <p:sldId id="356" r:id="rId4"/>
    <p:sldId id="357" r:id="rId5"/>
    <p:sldId id="358" r:id="rId6"/>
    <p:sldId id="359" r:id="rId7"/>
    <p:sldId id="349" r:id="rId8"/>
    <p:sldId id="350" r:id="rId9"/>
    <p:sldId id="351" r:id="rId10"/>
    <p:sldId id="352" r:id="rId11"/>
    <p:sldId id="353" r:id="rId12"/>
    <p:sldId id="354" r:id="rId13"/>
    <p:sldId id="355" r:id="rId14"/>
    <p:sldId id="365" r:id="rId15"/>
    <p:sldId id="361" r:id="rId16"/>
    <p:sldId id="370" r:id="rId17"/>
    <p:sldId id="363" r:id="rId18"/>
    <p:sldId id="364" r:id="rId19"/>
    <p:sldId id="366" r:id="rId20"/>
    <p:sldId id="369" r:id="rId21"/>
    <p:sldId id="371" r:id="rId22"/>
    <p:sldId id="367" r:id="rId23"/>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291B"/>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423" autoAdjust="0"/>
    <p:restoredTop sz="50000" autoAdjust="0"/>
  </p:normalViewPr>
  <p:slideViewPr>
    <p:cSldViewPr snapToGrid="0" snapToObjects="1">
      <p:cViewPr varScale="1">
        <p:scale>
          <a:sx n="168" d="100"/>
          <a:sy n="168" d="100"/>
        </p:scale>
        <p:origin x="2504" y="20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87" d="100"/>
          <a:sy n="87" d="100"/>
        </p:scale>
        <p:origin x="-3780"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5A457339-FD2C-404A-AA8A-0789B3098C37}" type="datetimeFigureOut">
              <a:rPr lang="en-US" smtClean="0"/>
              <a:pPr/>
              <a:t>10/29/19</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A4EA194-D53C-5945-B140-1BAD25D07489}" type="slidenum">
              <a:rPr lang="en-US" smtClean="0"/>
              <a:pPr/>
              <a:t>‹#›</a:t>
            </a:fld>
            <a:endParaRPr lang="en-US"/>
          </a:p>
        </p:txBody>
      </p:sp>
    </p:spTree>
    <p:extLst>
      <p:ext uri="{BB962C8B-B14F-4D97-AF65-F5344CB8AC3E}">
        <p14:creationId xmlns:p14="http://schemas.microsoft.com/office/powerpoint/2010/main" val="11394102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EC87CCC9-5C1E-B94B-9C7B-D7382AAC65A5}" type="datetimeFigureOut">
              <a:rPr lang="en-US" smtClean="0"/>
              <a:pPr/>
              <a:t>10/29/19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72538D7-B612-7F4A-9E91-8D7B02945C5F}" type="slidenum">
              <a:rPr lang="en-US" smtClean="0"/>
              <a:pPr/>
              <a:t>‹#›</a:t>
            </a:fld>
            <a:endParaRPr lang="en-US"/>
          </a:p>
        </p:txBody>
      </p:sp>
    </p:spTree>
    <p:extLst>
      <p:ext uri="{BB962C8B-B14F-4D97-AF65-F5344CB8AC3E}">
        <p14:creationId xmlns:p14="http://schemas.microsoft.com/office/powerpoint/2010/main" val="258252238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2270B2B-076E-D548-9E42-27D6696AA1AB}" type="datetime1">
              <a:rPr lang="en-US" smtClean="0"/>
              <a:t>10/29/19</a:t>
            </a:fld>
            <a:endParaRPr lang="en-US"/>
          </a:p>
        </p:txBody>
      </p:sp>
      <p:sp>
        <p:nvSpPr>
          <p:cNvPr id="5" name="Footer Placeholder 4"/>
          <p:cNvSpPr>
            <a:spLocks noGrp="1"/>
          </p:cNvSpPr>
          <p:nvPr>
            <p:ph type="ftr" sz="quarter" idx="11"/>
          </p:nvPr>
        </p:nvSpPr>
        <p:spPr/>
        <p:txBody>
          <a:bodyPr/>
          <a:lstStyle/>
          <a:p>
            <a:r>
              <a:rPr lang="en-US"/>
              <a:t>SCI new money request, Nov. 2012</a:t>
            </a:r>
          </a:p>
        </p:txBody>
      </p:sp>
      <p:sp>
        <p:nvSpPr>
          <p:cNvPr id="6" name="Slide Number Placeholder 5"/>
          <p:cNvSpPr>
            <a:spLocks noGrp="1"/>
          </p:cNvSpPr>
          <p:nvPr>
            <p:ph type="sldNum" sz="quarter" idx="12"/>
          </p:nvPr>
        </p:nvSpPr>
        <p:spPr/>
        <p:txBody>
          <a:bodyPr/>
          <a:lstStyle/>
          <a:p>
            <a:fld id="{53C1B814-8A2A-EB4F-8AC1-87918F141A57}"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BD87D5E-1C24-E04B-BBC5-2A8188C10710}" type="datetime1">
              <a:rPr lang="en-US" smtClean="0"/>
              <a:t>10/29/19</a:t>
            </a:fld>
            <a:endParaRPr lang="en-US"/>
          </a:p>
        </p:txBody>
      </p:sp>
      <p:sp>
        <p:nvSpPr>
          <p:cNvPr id="5" name="Footer Placeholder 4"/>
          <p:cNvSpPr>
            <a:spLocks noGrp="1"/>
          </p:cNvSpPr>
          <p:nvPr>
            <p:ph type="ftr" sz="quarter" idx="11"/>
          </p:nvPr>
        </p:nvSpPr>
        <p:spPr/>
        <p:txBody>
          <a:bodyPr/>
          <a:lstStyle/>
          <a:p>
            <a:r>
              <a:rPr lang="en-US"/>
              <a:t>SCI new money request, Nov. 2012</a:t>
            </a:r>
          </a:p>
        </p:txBody>
      </p:sp>
      <p:sp>
        <p:nvSpPr>
          <p:cNvPr id="6" name="Slide Number Placeholder 5"/>
          <p:cNvSpPr>
            <a:spLocks noGrp="1"/>
          </p:cNvSpPr>
          <p:nvPr>
            <p:ph type="sldNum" sz="quarter" idx="12"/>
          </p:nvPr>
        </p:nvSpPr>
        <p:spPr/>
        <p:txBody>
          <a:bodyPr/>
          <a:lstStyle/>
          <a:p>
            <a:fld id="{53C1B814-8A2A-EB4F-8AC1-87918F141A5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847A19-98B7-6F47-A6EF-CE7873432D70}" type="datetime1">
              <a:rPr lang="en-US" smtClean="0"/>
              <a:t>10/29/19</a:t>
            </a:fld>
            <a:endParaRPr lang="en-US"/>
          </a:p>
        </p:txBody>
      </p:sp>
      <p:sp>
        <p:nvSpPr>
          <p:cNvPr id="5" name="Footer Placeholder 4"/>
          <p:cNvSpPr>
            <a:spLocks noGrp="1"/>
          </p:cNvSpPr>
          <p:nvPr>
            <p:ph type="ftr" sz="quarter" idx="11"/>
          </p:nvPr>
        </p:nvSpPr>
        <p:spPr/>
        <p:txBody>
          <a:bodyPr/>
          <a:lstStyle/>
          <a:p>
            <a:r>
              <a:rPr lang="en-US"/>
              <a:t>SCI new money request, Nov. 2012</a:t>
            </a:r>
          </a:p>
        </p:txBody>
      </p:sp>
      <p:sp>
        <p:nvSpPr>
          <p:cNvPr id="6" name="Slide Number Placeholder 5"/>
          <p:cNvSpPr>
            <a:spLocks noGrp="1"/>
          </p:cNvSpPr>
          <p:nvPr>
            <p:ph type="sldNum" sz="quarter" idx="12"/>
          </p:nvPr>
        </p:nvSpPr>
        <p:spPr/>
        <p:txBody>
          <a:bodyPr/>
          <a:lstStyle/>
          <a:p>
            <a:fld id="{53C1B814-8A2A-EB4F-8AC1-87918F141A5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732EC9A-9E9D-DB46-B33B-D8E8C7CC22ED}" type="datetime1">
              <a:rPr lang="en-US" smtClean="0"/>
              <a:t>10/29/19</a:t>
            </a:fld>
            <a:endParaRPr lang="en-US"/>
          </a:p>
        </p:txBody>
      </p:sp>
      <p:sp>
        <p:nvSpPr>
          <p:cNvPr id="5" name="Footer Placeholder 4"/>
          <p:cNvSpPr>
            <a:spLocks noGrp="1"/>
          </p:cNvSpPr>
          <p:nvPr>
            <p:ph type="ftr" sz="quarter" idx="11"/>
          </p:nvPr>
        </p:nvSpPr>
        <p:spPr/>
        <p:txBody>
          <a:bodyPr/>
          <a:lstStyle/>
          <a:p>
            <a:r>
              <a:rPr lang="en-US"/>
              <a:t>SCI new money request, Nov. 2012</a:t>
            </a:r>
          </a:p>
        </p:txBody>
      </p:sp>
      <p:sp>
        <p:nvSpPr>
          <p:cNvPr id="6" name="Slide Number Placeholder 5"/>
          <p:cNvSpPr>
            <a:spLocks noGrp="1"/>
          </p:cNvSpPr>
          <p:nvPr>
            <p:ph type="sldNum" sz="quarter" idx="12"/>
          </p:nvPr>
        </p:nvSpPr>
        <p:spPr/>
        <p:txBody>
          <a:bodyPr/>
          <a:lstStyle/>
          <a:p>
            <a:fld id="{53C1B814-8A2A-EB4F-8AC1-87918F141A5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78D731D-1379-4A4A-9A91-75E384FF2601}" type="datetime1">
              <a:rPr lang="en-US" smtClean="0"/>
              <a:t>10/29/19</a:t>
            </a:fld>
            <a:endParaRPr lang="en-US"/>
          </a:p>
        </p:txBody>
      </p:sp>
      <p:sp>
        <p:nvSpPr>
          <p:cNvPr id="5" name="Footer Placeholder 4"/>
          <p:cNvSpPr>
            <a:spLocks noGrp="1"/>
          </p:cNvSpPr>
          <p:nvPr>
            <p:ph type="ftr" sz="quarter" idx="11"/>
          </p:nvPr>
        </p:nvSpPr>
        <p:spPr/>
        <p:txBody>
          <a:bodyPr/>
          <a:lstStyle/>
          <a:p>
            <a:r>
              <a:rPr lang="en-US"/>
              <a:t>SCI new money request, Nov. 2012</a:t>
            </a:r>
          </a:p>
        </p:txBody>
      </p:sp>
      <p:sp>
        <p:nvSpPr>
          <p:cNvPr id="6" name="Slide Number Placeholder 5"/>
          <p:cNvSpPr>
            <a:spLocks noGrp="1"/>
          </p:cNvSpPr>
          <p:nvPr>
            <p:ph type="sldNum" sz="quarter" idx="12"/>
          </p:nvPr>
        </p:nvSpPr>
        <p:spPr/>
        <p:txBody>
          <a:bodyPr/>
          <a:lstStyle/>
          <a:p>
            <a:fld id="{53C1B814-8A2A-EB4F-8AC1-87918F141A57}"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ED13CC-EC4D-7244-BD25-ADA53E1A97BE}" type="datetime1">
              <a:rPr lang="en-US" smtClean="0"/>
              <a:t>10/29/19</a:t>
            </a:fld>
            <a:endParaRPr lang="en-US"/>
          </a:p>
        </p:txBody>
      </p:sp>
      <p:sp>
        <p:nvSpPr>
          <p:cNvPr id="6" name="Footer Placeholder 5"/>
          <p:cNvSpPr>
            <a:spLocks noGrp="1"/>
          </p:cNvSpPr>
          <p:nvPr>
            <p:ph type="ftr" sz="quarter" idx="11"/>
          </p:nvPr>
        </p:nvSpPr>
        <p:spPr/>
        <p:txBody>
          <a:bodyPr/>
          <a:lstStyle/>
          <a:p>
            <a:r>
              <a:rPr lang="en-US"/>
              <a:t>SCI new money request, Nov. 2012</a:t>
            </a:r>
          </a:p>
        </p:txBody>
      </p:sp>
      <p:sp>
        <p:nvSpPr>
          <p:cNvPr id="7" name="Slide Number Placeholder 6"/>
          <p:cNvSpPr>
            <a:spLocks noGrp="1"/>
          </p:cNvSpPr>
          <p:nvPr>
            <p:ph type="sldNum" sz="quarter" idx="12"/>
          </p:nvPr>
        </p:nvSpPr>
        <p:spPr/>
        <p:txBody>
          <a:bodyPr/>
          <a:lstStyle/>
          <a:p>
            <a:fld id="{53C1B814-8A2A-EB4F-8AC1-87918F141A5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E24045F-B6A1-CF43-9F38-067269A168F0}" type="datetime1">
              <a:rPr lang="en-US" smtClean="0"/>
              <a:t>10/29/19</a:t>
            </a:fld>
            <a:endParaRPr lang="en-US"/>
          </a:p>
        </p:txBody>
      </p:sp>
      <p:sp>
        <p:nvSpPr>
          <p:cNvPr id="8" name="Footer Placeholder 7"/>
          <p:cNvSpPr>
            <a:spLocks noGrp="1"/>
          </p:cNvSpPr>
          <p:nvPr>
            <p:ph type="ftr" sz="quarter" idx="11"/>
          </p:nvPr>
        </p:nvSpPr>
        <p:spPr/>
        <p:txBody>
          <a:bodyPr/>
          <a:lstStyle/>
          <a:p>
            <a:r>
              <a:rPr lang="en-US"/>
              <a:t>SCI new money request, Nov. 2012</a:t>
            </a:r>
          </a:p>
        </p:txBody>
      </p:sp>
      <p:sp>
        <p:nvSpPr>
          <p:cNvPr id="9" name="Slide Number Placeholder 8"/>
          <p:cNvSpPr>
            <a:spLocks noGrp="1"/>
          </p:cNvSpPr>
          <p:nvPr>
            <p:ph type="sldNum" sz="quarter" idx="12"/>
          </p:nvPr>
        </p:nvSpPr>
        <p:spPr/>
        <p:txBody>
          <a:bodyPr/>
          <a:lstStyle/>
          <a:p>
            <a:fld id="{53C1B814-8A2A-EB4F-8AC1-87918F141A57}" type="slidenum">
              <a:rPr lang="en-US" smtClean="0"/>
              <a:pPr/>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5406194-BCBD-6041-8972-0157B107489D}" type="datetime1">
              <a:rPr lang="en-US" smtClean="0"/>
              <a:t>10/29/19</a:t>
            </a:fld>
            <a:endParaRPr lang="en-US"/>
          </a:p>
        </p:txBody>
      </p:sp>
      <p:sp>
        <p:nvSpPr>
          <p:cNvPr id="4" name="Footer Placeholder 3"/>
          <p:cNvSpPr>
            <a:spLocks noGrp="1"/>
          </p:cNvSpPr>
          <p:nvPr>
            <p:ph type="ftr" sz="quarter" idx="11"/>
          </p:nvPr>
        </p:nvSpPr>
        <p:spPr/>
        <p:txBody>
          <a:bodyPr/>
          <a:lstStyle/>
          <a:p>
            <a:r>
              <a:rPr lang="en-US"/>
              <a:t>SCI new money request, Nov. 2012</a:t>
            </a:r>
          </a:p>
        </p:txBody>
      </p:sp>
      <p:sp>
        <p:nvSpPr>
          <p:cNvPr id="5" name="Slide Number Placeholder 4"/>
          <p:cNvSpPr>
            <a:spLocks noGrp="1"/>
          </p:cNvSpPr>
          <p:nvPr>
            <p:ph type="sldNum" sz="quarter" idx="12"/>
          </p:nvPr>
        </p:nvSpPr>
        <p:spPr/>
        <p:txBody>
          <a:bodyPr/>
          <a:lstStyle/>
          <a:p>
            <a:fld id="{53C1B814-8A2A-EB4F-8AC1-87918F141A5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8A61D-632E-1747-AF89-2CF67C998EA1}" type="datetime1">
              <a:rPr lang="en-US" smtClean="0"/>
              <a:t>10/29/19</a:t>
            </a:fld>
            <a:endParaRPr lang="en-US"/>
          </a:p>
        </p:txBody>
      </p:sp>
      <p:sp>
        <p:nvSpPr>
          <p:cNvPr id="3" name="Footer Placeholder 2"/>
          <p:cNvSpPr>
            <a:spLocks noGrp="1"/>
          </p:cNvSpPr>
          <p:nvPr>
            <p:ph type="ftr" sz="quarter" idx="11"/>
          </p:nvPr>
        </p:nvSpPr>
        <p:spPr/>
        <p:txBody>
          <a:bodyPr/>
          <a:lstStyle/>
          <a:p>
            <a:r>
              <a:rPr lang="en-US"/>
              <a:t>SCI new money request, Nov. 2012</a:t>
            </a:r>
          </a:p>
        </p:txBody>
      </p:sp>
      <p:sp>
        <p:nvSpPr>
          <p:cNvPr id="4" name="Slide Number Placeholder 3"/>
          <p:cNvSpPr>
            <a:spLocks noGrp="1"/>
          </p:cNvSpPr>
          <p:nvPr>
            <p:ph type="sldNum" sz="quarter" idx="12"/>
          </p:nvPr>
        </p:nvSpPr>
        <p:spPr/>
        <p:txBody>
          <a:bodyPr/>
          <a:lstStyle/>
          <a:p>
            <a:fld id="{53C1B814-8A2A-EB4F-8AC1-87918F141A5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9FC2744-271A-C24B-B878-06022E0388D4}" type="datetime1">
              <a:rPr lang="en-US" smtClean="0"/>
              <a:t>10/29/19</a:t>
            </a:fld>
            <a:endParaRPr lang="en-US"/>
          </a:p>
        </p:txBody>
      </p:sp>
      <p:sp>
        <p:nvSpPr>
          <p:cNvPr id="6" name="Footer Placeholder 5"/>
          <p:cNvSpPr>
            <a:spLocks noGrp="1"/>
          </p:cNvSpPr>
          <p:nvPr>
            <p:ph type="ftr" sz="quarter" idx="11"/>
          </p:nvPr>
        </p:nvSpPr>
        <p:spPr/>
        <p:txBody>
          <a:bodyPr/>
          <a:lstStyle/>
          <a:p>
            <a:r>
              <a:rPr lang="en-US"/>
              <a:t>SCI new money request, Nov. 2012</a:t>
            </a:r>
          </a:p>
        </p:txBody>
      </p:sp>
      <p:sp>
        <p:nvSpPr>
          <p:cNvPr id="7" name="Slide Number Placeholder 6"/>
          <p:cNvSpPr>
            <a:spLocks noGrp="1"/>
          </p:cNvSpPr>
          <p:nvPr>
            <p:ph type="sldNum" sz="quarter" idx="12"/>
          </p:nvPr>
        </p:nvSpPr>
        <p:spPr/>
        <p:txBody>
          <a:bodyPr/>
          <a:lstStyle/>
          <a:p>
            <a:fld id="{53C1B814-8A2A-EB4F-8AC1-87918F141A57}"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D41EAC-01B6-6444-92F1-511DA82E418A}" type="datetime1">
              <a:rPr lang="en-US" smtClean="0"/>
              <a:t>10/29/19</a:t>
            </a:fld>
            <a:endParaRPr lang="en-US"/>
          </a:p>
        </p:txBody>
      </p:sp>
      <p:sp>
        <p:nvSpPr>
          <p:cNvPr id="6" name="Footer Placeholder 5"/>
          <p:cNvSpPr>
            <a:spLocks noGrp="1"/>
          </p:cNvSpPr>
          <p:nvPr>
            <p:ph type="ftr" sz="quarter" idx="11"/>
          </p:nvPr>
        </p:nvSpPr>
        <p:spPr/>
        <p:txBody>
          <a:bodyPr/>
          <a:lstStyle/>
          <a:p>
            <a:r>
              <a:rPr lang="en-US"/>
              <a:t>SCI new money request, Nov. 2012</a:t>
            </a:r>
          </a:p>
        </p:txBody>
      </p:sp>
      <p:sp>
        <p:nvSpPr>
          <p:cNvPr id="7" name="Slide Number Placeholder 6"/>
          <p:cNvSpPr>
            <a:spLocks noGrp="1"/>
          </p:cNvSpPr>
          <p:nvPr>
            <p:ph type="sldNum" sz="quarter" idx="12"/>
          </p:nvPr>
        </p:nvSpPr>
        <p:spPr/>
        <p:txBody>
          <a:bodyPr/>
          <a:lstStyle/>
          <a:p>
            <a:fld id="{53C1B814-8A2A-EB4F-8AC1-87918F141A5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108EDD7-ED73-3F4F-915A-B80B367ACF8E}" type="datetime1">
              <a:rPr lang="en-US" smtClean="0"/>
              <a:t>10/29/19</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n-US"/>
              <a:t>SCI new money request, Nov. 2012</a:t>
            </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53C1B814-8A2A-EB4F-8AC1-87918F141A5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tif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wesleyan.edu/cpi"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agrillo@wesleyan.edu" TargetMode="External"/><Relationship Id="rId2" Type="http://schemas.openxmlformats.org/officeDocument/2006/relationships/hyperlink" Target="mailto:jrose01@wesleyan.edu" TargetMode="External"/><Relationship Id="rId1" Type="http://schemas.openxmlformats.org/officeDocument/2006/relationships/slideLayout" Target="../slideLayouts/slideLayout2.xml"/><Relationship Id="rId4" Type="http://schemas.openxmlformats.org/officeDocument/2006/relationships/hyperlink" Target="mailto:sryan@wesleyan.ed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72440" y="929640"/>
            <a:ext cx="8168640" cy="2423160"/>
          </a:xfrm>
        </p:spPr>
        <p:txBody>
          <a:bodyPr/>
          <a:lstStyle/>
          <a:p>
            <a:pPr algn="ctr"/>
            <a:r>
              <a:rPr lang="en-US" sz="4000" dirty="0"/>
              <a:t>CHAIRS MEETING</a:t>
            </a:r>
            <a:br>
              <a:rPr lang="en-US" dirty="0"/>
            </a:br>
            <a:endParaRPr lang="en-US" dirty="0">
              <a:solidFill>
                <a:srgbClr val="3366FF"/>
              </a:solidFill>
            </a:endParaRPr>
          </a:p>
        </p:txBody>
      </p:sp>
      <p:sp>
        <p:nvSpPr>
          <p:cNvPr id="3" name="Subtitle 2"/>
          <p:cNvSpPr>
            <a:spLocks noGrp="1"/>
          </p:cNvSpPr>
          <p:nvPr>
            <p:ph type="subTitle" idx="1"/>
          </p:nvPr>
        </p:nvSpPr>
        <p:spPr>
          <a:xfrm>
            <a:off x="1219648" y="3586480"/>
            <a:ext cx="6400800" cy="1036320"/>
          </a:xfrm>
        </p:spPr>
        <p:txBody>
          <a:bodyPr>
            <a:normAutofit/>
          </a:bodyPr>
          <a:lstStyle/>
          <a:p>
            <a:pPr algn="ctr"/>
            <a:r>
              <a:rPr lang="en-US" dirty="0"/>
              <a:t>October 29, 2019</a:t>
            </a:r>
          </a:p>
        </p:txBody>
      </p:sp>
      <p:pic>
        <p:nvPicPr>
          <p:cNvPr id="4" name="Picture 3" descr="WesleyanLogo_2c.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57906" y="4622800"/>
            <a:ext cx="4508500" cy="2006600"/>
          </a:xfrm>
          <a:prstGeom prst="rect">
            <a:avLst/>
          </a:prstGeom>
        </p:spPr>
      </p:pic>
    </p:spTree>
    <p:extLst>
      <p:ext uri="{BB962C8B-B14F-4D97-AF65-F5344CB8AC3E}">
        <p14:creationId xmlns:p14="http://schemas.microsoft.com/office/powerpoint/2010/main" val="1260038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9055A-7146-6E4D-98DD-018333E452D3}"/>
              </a:ext>
            </a:extLst>
          </p:cNvPr>
          <p:cNvSpPr>
            <a:spLocks noGrp="1"/>
          </p:cNvSpPr>
          <p:nvPr>
            <p:ph type="title"/>
          </p:nvPr>
        </p:nvSpPr>
        <p:spPr/>
        <p:txBody>
          <a:bodyPr/>
          <a:lstStyle/>
          <a:p>
            <a:r>
              <a:rPr lang="en-US" dirty="0"/>
              <a:t>Pedagogical Support</a:t>
            </a:r>
          </a:p>
        </p:txBody>
      </p:sp>
      <p:sp>
        <p:nvSpPr>
          <p:cNvPr id="3" name="Content Placeholder 2">
            <a:extLst>
              <a:ext uri="{FF2B5EF4-FFF2-40B4-BE49-F238E27FC236}">
                <a16:creationId xmlns:a16="http://schemas.microsoft.com/office/drawing/2014/main" id="{87029D9D-D330-BE49-8F1A-4BFB76B58404}"/>
              </a:ext>
            </a:extLst>
          </p:cNvPr>
          <p:cNvSpPr>
            <a:spLocks noGrp="1"/>
          </p:cNvSpPr>
          <p:nvPr>
            <p:ph idx="1"/>
          </p:nvPr>
        </p:nvSpPr>
        <p:spPr/>
        <p:txBody>
          <a:bodyPr/>
          <a:lstStyle/>
          <a:p>
            <a:pPr marL="0" indent="0">
              <a:buNone/>
            </a:pPr>
            <a:r>
              <a:rPr lang="en-US" b="1" dirty="0"/>
              <a:t>Amy W. Grillo. </a:t>
            </a:r>
            <a:r>
              <a:rPr lang="en-US" b="1" dirty="0" err="1"/>
              <a:t>Ed.D</a:t>
            </a:r>
            <a:r>
              <a:rPr lang="en-US" b="1" dirty="0"/>
              <a:t> – </a:t>
            </a:r>
            <a:r>
              <a:rPr lang="en-US" b="1" dirty="0" err="1"/>
              <a:t>agrillo@Wesleyan.edu</a:t>
            </a:r>
            <a:endParaRPr lang="en-US" b="1" dirty="0"/>
          </a:p>
          <a:p>
            <a:r>
              <a:rPr lang="en-US" dirty="0"/>
              <a:t>Educational Background</a:t>
            </a:r>
          </a:p>
          <a:p>
            <a:pPr lvl="1"/>
            <a:r>
              <a:rPr lang="en-US" dirty="0"/>
              <a:t>B.A., Education Studies, Brown University</a:t>
            </a:r>
          </a:p>
          <a:p>
            <a:pPr lvl="1"/>
            <a:r>
              <a:rPr lang="en-US" dirty="0"/>
              <a:t>Ed.M., Counseling &amp; Consulting Psychology, Harvard University</a:t>
            </a:r>
          </a:p>
          <a:p>
            <a:pPr lvl="1"/>
            <a:r>
              <a:rPr lang="en-US" dirty="0" err="1"/>
              <a:t>Ed.D</a:t>
            </a:r>
            <a:r>
              <a:rPr lang="en-US" dirty="0"/>
              <a:t>., Human Dev. &amp; Psych, Harvard University</a:t>
            </a:r>
          </a:p>
          <a:p>
            <a:pPr marL="274320" lvl="1" indent="0">
              <a:buNone/>
            </a:pPr>
            <a:endParaRPr lang="en-US" dirty="0"/>
          </a:p>
          <a:p>
            <a:r>
              <a:rPr lang="en-US" dirty="0"/>
              <a:t>Undergraduate Courses at Wesleyan</a:t>
            </a:r>
          </a:p>
          <a:p>
            <a:pPr lvl="1"/>
            <a:r>
              <a:rPr lang="en-US" dirty="0"/>
              <a:t>Writing About Teaching (FYS, F2018)</a:t>
            </a:r>
          </a:p>
          <a:p>
            <a:pPr lvl="1"/>
            <a:r>
              <a:rPr lang="en-US" dirty="0"/>
              <a:t>Schools in Society (S2019, F2019, S2020)</a:t>
            </a:r>
          </a:p>
          <a:p>
            <a:pPr lvl="1"/>
            <a:r>
              <a:rPr lang="en-US" dirty="0"/>
              <a:t>Practicum in Education Studies (S2019, F2019)</a:t>
            </a:r>
          </a:p>
          <a:p>
            <a:pPr lvl="1"/>
            <a:r>
              <a:rPr lang="en-US" dirty="0"/>
              <a:t>Community Impact (CSPL, F2019) with Clifton Watson</a:t>
            </a:r>
          </a:p>
        </p:txBody>
      </p:sp>
      <p:sp>
        <p:nvSpPr>
          <p:cNvPr id="5" name="Slide Number Placeholder 4">
            <a:extLst>
              <a:ext uri="{FF2B5EF4-FFF2-40B4-BE49-F238E27FC236}">
                <a16:creationId xmlns:a16="http://schemas.microsoft.com/office/drawing/2014/main" id="{150E15D4-48D9-CB40-9724-3735DAD2E261}"/>
              </a:ext>
            </a:extLst>
          </p:cNvPr>
          <p:cNvSpPr>
            <a:spLocks noGrp="1"/>
          </p:cNvSpPr>
          <p:nvPr>
            <p:ph type="sldNum" sz="quarter" idx="12"/>
          </p:nvPr>
        </p:nvSpPr>
        <p:spPr/>
        <p:txBody>
          <a:bodyPr/>
          <a:lstStyle/>
          <a:p>
            <a:fld id="{53C1B814-8A2A-EB4F-8AC1-87918F141A57}" type="slidenum">
              <a:rPr lang="en-US" smtClean="0"/>
              <a:pPr/>
              <a:t>10</a:t>
            </a:fld>
            <a:endParaRPr lang="en-US"/>
          </a:p>
        </p:txBody>
      </p:sp>
    </p:spTree>
    <p:extLst>
      <p:ext uri="{BB962C8B-B14F-4D97-AF65-F5344CB8AC3E}">
        <p14:creationId xmlns:p14="http://schemas.microsoft.com/office/powerpoint/2010/main" val="2385386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928E5-38AB-0F47-9044-4418AC02460F}"/>
              </a:ext>
            </a:extLst>
          </p:cNvPr>
          <p:cNvSpPr>
            <a:spLocks noGrp="1"/>
          </p:cNvSpPr>
          <p:nvPr>
            <p:ph type="title"/>
          </p:nvPr>
        </p:nvSpPr>
        <p:spPr/>
        <p:txBody>
          <a:bodyPr/>
          <a:lstStyle/>
          <a:p>
            <a:r>
              <a:rPr lang="en-US" dirty="0"/>
              <a:t>Pedagogical Support</a:t>
            </a:r>
          </a:p>
        </p:txBody>
      </p:sp>
      <p:sp>
        <p:nvSpPr>
          <p:cNvPr id="3" name="Content Placeholder 2">
            <a:extLst>
              <a:ext uri="{FF2B5EF4-FFF2-40B4-BE49-F238E27FC236}">
                <a16:creationId xmlns:a16="http://schemas.microsoft.com/office/drawing/2014/main" id="{B15365A1-83A7-5040-919A-C23B2E79CE67}"/>
              </a:ext>
            </a:extLst>
          </p:cNvPr>
          <p:cNvSpPr>
            <a:spLocks noGrp="1"/>
          </p:cNvSpPr>
          <p:nvPr>
            <p:ph idx="1"/>
          </p:nvPr>
        </p:nvSpPr>
        <p:spPr/>
        <p:txBody>
          <a:bodyPr>
            <a:normAutofit lnSpcReduction="10000"/>
          </a:bodyPr>
          <a:lstStyle/>
          <a:p>
            <a:pPr marL="0" indent="0">
              <a:buNone/>
            </a:pPr>
            <a:r>
              <a:rPr lang="en-US" b="1" dirty="0"/>
              <a:t>Faculty Workshops:</a:t>
            </a:r>
          </a:p>
          <a:p>
            <a:r>
              <a:rPr lang="en-US" sz="2000" dirty="0"/>
              <a:t>Bloom’s Taxonomy workshop, new faculty orientation, Fall 2018, 2019</a:t>
            </a:r>
          </a:p>
          <a:p>
            <a:r>
              <a:rPr lang="en-US" sz="2000" dirty="0"/>
              <a:t>Universal Design for Learning workshop, new faculty orientation, F2019</a:t>
            </a:r>
          </a:p>
          <a:p>
            <a:r>
              <a:rPr lang="en-US" sz="2000" dirty="0"/>
              <a:t>Perfectionism &amp; Failure Salon workshop with Barbara Adams, F2018</a:t>
            </a:r>
          </a:p>
          <a:p>
            <a:r>
              <a:rPr lang="en-US" sz="2000" dirty="0"/>
              <a:t>Universal Design for Learning Compass workshop, F2018</a:t>
            </a:r>
          </a:p>
          <a:p>
            <a:r>
              <a:rPr lang="en-US" sz="2000" dirty="0"/>
              <a:t>Using Grades with Pedagogical Intent workshop, Pedagogy Buffet, 2019</a:t>
            </a:r>
          </a:p>
          <a:p>
            <a:pPr marL="0" indent="0">
              <a:buNone/>
            </a:pPr>
            <a:r>
              <a:rPr lang="en-US" b="1" dirty="0"/>
              <a:t>Individual Consulting (Faculty):</a:t>
            </a:r>
          </a:p>
          <a:p>
            <a:r>
              <a:rPr lang="en-US" sz="2000" dirty="0"/>
              <a:t>Syllabus review: aligning course objectives and assessments</a:t>
            </a:r>
          </a:p>
          <a:p>
            <a:r>
              <a:rPr lang="en-US" sz="2000" dirty="0"/>
              <a:t>Active learning &amp; peer teaching strategies</a:t>
            </a:r>
          </a:p>
          <a:p>
            <a:r>
              <a:rPr lang="en-US" sz="2000" dirty="0"/>
              <a:t>Universal Design for Learning (UDL) accessibility </a:t>
            </a:r>
          </a:p>
          <a:p>
            <a:r>
              <a:rPr lang="en-US" sz="2000" dirty="0"/>
              <a:t>Curriculum design &amp; lesson planning (Van </a:t>
            </a:r>
            <a:r>
              <a:rPr lang="en-US" sz="2000" dirty="0" err="1"/>
              <a:t>Vleck</a:t>
            </a:r>
            <a:r>
              <a:rPr lang="en-US" sz="2000" dirty="0"/>
              <a:t> Observatory; Joyce </a:t>
            </a:r>
            <a:r>
              <a:rPr lang="en-US" sz="2000" dirty="0" err="1"/>
              <a:t>Powzyk’s</a:t>
            </a:r>
            <a:r>
              <a:rPr lang="en-US" sz="2000" dirty="0"/>
              <a:t> Malagasy Classroom project)</a:t>
            </a:r>
          </a:p>
          <a:p>
            <a:endParaRPr lang="en-US" sz="2000" dirty="0"/>
          </a:p>
          <a:p>
            <a:endParaRPr lang="en-US" sz="2000" dirty="0"/>
          </a:p>
          <a:p>
            <a:endParaRPr lang="en-US" sz="2000" dirty="0"/>
          </a:p>
          <a:p>
            <a:endParaRPr lang="en-US" dirty="0"/>
          </a:p>
          <a:p>
            <a:pPr lvl="1"/>
            <a:endParaRPr lang="en-US" dirty="0"/>
          </a:p>
        </p:txBody>
      </p:sp>
      <p:sp>
        <p:nvSpPr>
          <p:cNvPr id="5" name="Slide Number Placeholder 4">
            <a:extLst>
              <a:ext uri="{FF2B5EF4-FFF2-40B4-BE49-F238E27FC236}">
                <a16:creationId xmlns:a16="http://schemas.microsoft.com/office/drawing/2014/main" id="{9238F946-EAFD-BE42-AF18-073503BDDBBE}"/>
              </a:ext>
            </a:extLst>
          </p:cNvPr>
          <p:cNvSpPr>
            <a:spLocks noGrp="1"/>
          </p:cNvSpPr>
          <p:nvPr>
            <p:ph type="sldNum" sz="quarter" idx="12"/>
          </p:nvPr>
        </p:nvSpPr>
        <p:spPr/>
        <p:txBody>
          <a:bodyPr/>
          <a:lstStyle/>
          <a:p>
            <a:fld id="{53C1B814-8A2A-EB4F-8AC1-87918F141A57}" type="slidenum">
              <a:rPr lang="en-US" smtClean="0"/>
              <a:pPr/>
              <a:t>11</a:t>
            </a:fld>
            <a:endParaRPr lang="en-US"/>
          </a:p>
        </p:txBody>
      </p:sp>
    </p:spTree>
    <p:extLst>
      <p:ext uri="{BB962C8B-B14F-4D97-AF65-F5344CB8AC3E}">
        <p14:creationId xmlns:p14="http://schemas.microsoft.com/office/powerpoint/2010/main" val="14514435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F3E4A-5C29-5D42-8941-BFC47C71CC3F}"/>
              </a:ext>
            </a:extLst>
          </p:cNvPr>
          <p:cNvSpPr>
            <a:spLocks noGrp="1"/>
          </p:cNvSpPr>
          <p:nvPr>
            <p:ph type="title"/>
          </p:nvPr>
        </p:nvSpPr>
        <p:spPr/>
        <p:txBody>
          <a:bodyPr/>
          <a:lstStyle/>
          <a:p>
            <a:r>
              <a:rPr lang="en-US" dirty="0"/>
              <a:t>Pedagogical Support</a:t>
            </a:r>
          </a:p>
        </p:txBody>
      </p:sp>
      <p:sp>
        <p:nvSpPr>
          <p:cNvPr id="3" name="Content Placeholder 2">
            <a:extLst>
              <a:ext uri="{FF2B5EF4-FFF2-40B4-BE49-F238E27FC236}">
                <a16:creationId xmlns:a16="http://schemas.microsoft.com/office/drawing/2014/main" id="{AADC9466-AF28-F948-A538-A984B34447D1}"/>
              </a:ext>
            </a:extLst>
          </p:cNvPr>
          <p:cNvSpPr>
            <a:spLocks noGrp="1"/>
          </p:cNvSpPr>
          <p:nvPr>
            <p:ph idx="1"/>
          </p:nvPr>
        </p:nvSpPr>
        <p:spPr/>
        <p:txBody>
          <a:bodyPr>
            <a:normAutofit lnSpcReduction="10000"/>
          </a:bodyPr>
          <a:lstStyle/>
          <a:p>
            <a:pPr marL="0" indent="0">
              <a:buNone/>
            </a:pPr>
            <a:r>
              <a:rPr lang="en-US" b="1" dirty="0"/>
              <a:t>Consulting possibilities:</a:t>
            </a:r>
          </a:p>
          <a:p>
            <a:r>
              <a:rPr lang="en-US" sz="2000" dirty="0"/>
              <a:t>Aligning course objectives and assessments</a:t>
            </a:r>
          </a:p>
          <a:p>
            <a:r>
              <a:rPr lang="en-US" sz="2000" dirty="0"/>
              <a:t>Authentic assessment</a:t>
            </a:r>
          </a:p>
          <a:p>
            <a:r>
              <a:rPr lang="en-US" sz="2000" dirty="0"/>
              <a:t>Active learning strategies in the classroom</a:t>
            </a:r>
          </a:p>
          <a:p>
            <a:r>
              <a:rPr lang="en-US" sz="2000" dirty="0"/>
              <a:t>Promoting self-directed learning</a:t>
            </a:r>
          </a:p>
          <a:p>
            <a:r>
              <a:rPr lang="en-US" sz="2000" dirty="0"/>
              <a:t>Backwards Design</a:t>
            </a:r>
          </a:p>
          <a:p>
            <a:r>
              <a:rPr lang="en-US" sz="2000" dirty="0"/>
              <a:t>Flipped Classroom</a:t>
            </a:r>
          </a:p>
          <a:p>
            <a:r>
              <a:rPr lang="en-US" sz="2000" dirty="0"/>
              <a:t>Project-Based Learning</a:t>
            </a:r>
          </a:p>
          <a:p>
            <a:pPr marL="0" indent="0">
              <a:buNone/>
            </a:pPr>
            <a:r>
              <a:rPr lang="en-US" b="1" dirty="0"/>
              <a:t>Work with your students:</a:t>
            </a:r>
          </a:p>
          <a:p>
            <a:r>
              <a:rPr lang="en-US" sz="2000" dirty="0"/>
              <a:t>Principles of curriculum design</a:t>
            </a:r>
          </a:p>
          <a:p>
            <a:r>
              <a:rPr lang="en-US" sz="2000" dirty="0"/>
              <a:t>Tutoring strategies</a:t>
            </a:r>
          </a:p>
          <a:p>
            <a:r>
              <a:rPr lang="en-US" sz="2000" dirty="0"/>
              <a:t>Reflective practice</a:t>
            </a:r>
          </a:p>
          <a:p>
            <a:r>
              <a:rPr lang="en-US" sz="2000" dirty="0"/>
              <a:t>Cultural competency</a:t>
            </a:r>
          </a:p>
          <a:p>
            <a:r>
              <a:rPr lang="en-US" sz="2000" dirty="0"/>
              <a:t>Developmental awareness</a:t>
            </a:r>
          </a:p>
          <a:p>
            <a:endParaRPr lang="en-US" dirty="0"/>
          </a:p>
        </p:txBody>
      </p:sp>
      <p:sp>
        <p:nvSpPr>
          <p:cNvPr id="5" name="Slide Number Placeholder 4">
            <a:extLst>
              <a:ext uri="{FF2B5EF4-FFF2-40B4-BE49-F238E27FC236}">
                <a16:creationId xmlns:a16="http://schemas.microsoft.com/office/drawing/2014/main" id="{BAB28682-DE07-6748-9294-BCFEF323ECB7}"/>
              </a:ext>
            </a:extLst>
          </p:cNvPr>
          <p:cNvSpPr>
            <a:spLocks noGrp="1"/>
          </p:cNvSpPr>
          <p:nvPr>
            <p:ph type="sldNum" sz="quarter" idx="12"/>
          </p:nvPr>
        </p:nvSpPr>
        <p:spPr/>
        <p:txBody>
          <a:bodyPr/>
          <a:lstStyle/>
          <a:p>
            <a:fld id="{53C1B814-8A2A-EB4F-8AC1-87918F141A57}" type="slidenum">
              <a:rPr lang="en-US" smtClean="0"/>
              <a:pPr/>
              <a:t>12</a:t>
            </a:fld>
            <a:endParaRPr lang="en-US"/>
          </a:p>
        </p:txBody>
      </p:sp>
    </p:spTree>
    <p:extLst>
      <p:ext uri="{BB962C8B-B14F-4D97-AF65-F5344CB8AC3E}">
        <p14:creationId xmlns:p14="http://schemas.microsoft.com/office/powerpoint/2010/main" val="945760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67E5C-68B7-2648-B788-CD377D28BDDF}"/>
              </a:ext>
            </a:extLst>
          </p:cNvPr>
          <p:cNvSpPr>
            <a:spLocks noGrp="1"/>
          </p:cNvSpPr>
          <p:nvPr>
            <p:ph type="title"/>
          </p:nvPr>
        </p:nvSpPr>
        <p:spPr/>
        <p:txBody>
          <a:bodyPr/>
          <a:lstStyle/>
          <a:p>
            <a:r>
              <a:rPr lang="en-US" dirty="0">
                <a:solidFill>
                  <a:srgbClr val="BF291B"/>
                </a:solidFill>
              </a:rPr>
              <a:t>Pedagogical</a:t>
            </a:r>
            <a:r>
              <a:rPr lang="en-US" dirty="0"/>
              <a:t> Support</a:t>
            </a:r>
          </a:p>
        </p:txBody>
      </p:sp>
      <p:sp>
        <p:nvSpPr>
          <p:cNvPr id="3" name="Content Placeholder 2">
            <a:extLst>
              <a:ext uri="{FF2B5EF4-FFF2-40B4-BE49-F238E27FC236}">
                <a16:creationId xmlns:a16="http://schemas.microsoft.com/office/drawing/2014/main" id="{49827748-E596-0541-A5DA-4B97466B9CFE}"/>
              </a:ext>
            </a:extLst>
          </p:cNvPr>
          <p:cNvSpPr>
            <a:spLocks noGrp="1"/>
          </p:cNvSpPr>
          <p:nvPr>
            <p:ph idx="1"/>
          </p:nvPr>
        </p:nvSpPr>
        <p:spPr>
          <a:xfrm>
            <a:off x="457200" y="1709928"/>
            <a:ext cx="8229600" cy="4513072"/>
          </a:xfrm>
        </p:spPr>
        <p:txBody>
          <a:bodyPr>
            <a:normAutofit/>
          </a:bodyPr>
          <a:lstStyle/>
          <a:p>
            <a:pPr marL="0" indent="0">
              <a:buNone/>
            </a:pPr>
            <a:r>
              <a:rPr lang="en-US" b="1" dirty="0"/>
              <a:t>SAVE THE DATE: </a:t>
            </a:r>
            <a:r>
              <a:rPr lang="en-US" b="1" cap="all" dirty="0"/>
              <a:t>January 21, 2020, 12:00-2:00 </a:t>
            </a:r>
          </a:p>
          <a:p>
            <a:pPr marL="0" indent="0">
              <a:buNone/>
            </a:pPr>
            <a:endParaRPr lang="en-US" b="1" cap="all" dirty="0"/>
          </a:p>
          <a:p>
            <a:pPr marL="0" indent="0">
              <a:buNone/>
            </a:pPr>
            <a:r>
              <a:rPr lang="en-US" b="1" dirty="0"/>
              <a:t>		    </a:t>
            </a:r>
            <a:r>
              <a:rPr lang="en-US" sz="2800" b="1" dirty="0"/>
              <a:t>Eric Mazur  </a:t>
            </a:r>
          </a:p>
          <a:p>
            <a:pPr marL="0" indent="0">
              <a:buNone/>
            </a:pPr>
            <a:r>
              <a:rPr lang="en-US" b="1" dirty="0"/>
              <a:t>		    </a:t>
            </a:r>
            <a:r>
              <a:rPr lang="en-US" sz="2800" b="1" dirty="0"/>
              <a:t>Peer Instruction &amp; Active Learning </a:t>
            </a:r>
          </a:p>
          <a:p>
            <a:pPr marL="1737360" lvl="8" indent="0">
              <a:buNone/>
            </a:pPr>
            <a:r>
              <a:rPr lang="en-US" sz="1800" dirty="0"/>
              <a:t>       -- Chair of Applied Physics at Harvard University </a:t>
            </a:r>
          </a:p>
          <a:p>
            <a:pPr marL="1737360" lvl="8" indent="0">
              <a:buNone/>
            </a:pPr>
            <a:r>
              <a:rPr lang="en-US" sz="1800" dirty="0"/>
              <a:t>       -- Member of the Faculty, Harvard Graduate School of 	         Education</a:t>
            </a:r>
          </a:p>
          <a:p>
            <a:pPr marL="0" indent="0">
              <a:buNone/>
            </a:pPr>
            <a:endParaRPr lang="en-US" sz="1700" dirty="0"/>
          </a:p>
          <a:p>
            <a:pPr marL="0" indent="0">
              <a:buNone/>
            </a:pPr>
            <a:r>
              <a:rPr lang="en-US" sz="2000" i="1" dirty="0"/>
              <a:t>Peer Instruction encourages </a:t>
            </a:r>
            <a:r>
              <a:rPr lang="en-US" sz="2000" i="1" dirty="0">
                <a:solidFill>
                  <a:srgbClr val="C00000"/>
                </a:solidFill>
              </a:rPr>
              <a:t>student participation and interaction </a:t>
            </a:r>
            <a:r>
              <a:rPr lang="en-US" sz="2000" i="1" dirty="0"/>
              <a:t>in large lecture classes. The method has been shown to lead to </a:t>
            </a:r>
            <a:r>
              <a:rPr lang="en-US" sz="2000" i="1" dirty="0">
                <a:solidFill>
                  <a:srgbClr val="C00000"/>
                </a:solidFill>
              </a:rPr>
              <a:t>consistent and measurable short- and long-term improvement in student performance</a:t>
            </a:r>
            <a:r>
              <a:rPr lang="en-US" sz="2000" i="1" dirty="0"/>
              <a:t>. </a:t>
            </a:r>
          </a:p>
          <a:p>
            <a:pPr marL="0" indent="0">
              <a:buNone/>
            </a:pPr>
            <a:endParaRPr lang="en-US" sz="2000" i="1" dirty="0"/>
          </a:p>
        </p:txBody>
      </p:sp>
      <p:sp>
        <p:nvSpPr>
          <p:cNvPr id="5" name="Slide Number Placeholder 4">
            <a:extLst>
              <a:ext uri="{FF2B5EF4-FFF2-40B4-BE49-F238E27FC236}">
                <a16:creationId xmlns:a16="http://schemas.microsoft.com/office/drawing/2014/main" id="{ADBA3D9A-5BCD-0645-8D26-6293473AD7D5}"/>
              </a:ext>
            </a:extLst>
          </p:cNvPr>
          <p:cNvSpPr>
            <a:spLocks noGrp="1"/>
          </p:cNvSpPr>
          <p:nvPr>
            <p:ph type="sldNum" sz="quarter" idx="12"/>
          </p:nvPr>
        </p:nvSpPr>
        <p:spPr/>
        <p:txBody>
          <a:bodyPr/>
          <a:lstStyle/>
          <a:p>
            <a:fld id="{53C1B814-8A2A-EB4F-8AC1-87918F141A57}" type="slidenum">
              <a:rPr lang="en-US" smtClean="0"/>
              <a:pPr/>
              <a:t>13</a:t>
            </a:fld>
            <a:endParaRPr lang="en-US"/>
          </a:p>
        </p:txBody>
      </p:sp>
      <p:pic>
        <p:nvPicPr>
          <p:cNvPr id="6" name="Picture 5">
            <a:extLst>
              <a:ext uri="{FF2B5EF4-FFF2-40B4-BE49-F238E27FC236}">
                <a16:creationId xmlns:a16="http://schemas.microsoft.com/office/drawing/2014/main" id="{A9EC648B-A5AE-534F-800D-F3D5F607B4ED}"/>
              </a:ext>
            </a:extLst>
          </p:cNvPr>
          <p:cNvPicPr>
            <a:picLocks noChangeAspect="1"/>
          </p:cNvPicPr>
          <p:nvPr/>
        </p:nvPicPr>
        <p:blipFill>
          <a:blip r:embed="rId2"/>
          <a:stretch>
            <a:fillRect/>
          </a:stretch>
        </p:blipFill>
        <p:spPr>
          <a:xfrm>
            <a:off x="457200" y="2454727"/>
            <a:ext cx="2074876" cy="2084223"/>
          </a:xfrm>
          <a:prstGeom prst="rect">
            <a:avLst/>
          </a:prstGeom>
        </p:spPr>
      </p:pic>
    </p:spTree>
    <p:extLst>
      <p:ext uri="{BB962C8B-B14F-4D97-AF65-F5344CB8AC3E}">
        <p14:creationId xmlns:p14="http://schemas.microsoft.com/office/powerpoint/2010/main" val="2824172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B5EC0534-270A-BC4B-8386-AF2B731B9CD3}"/>
              </a:ext>
            </a:extLst>
          </p:cNvPr>
          <p:cNvSpPr>
            <a:spLocks noGrp="1"/>
          </p:cNvSpPr>
          <p:nvPr>
            <p:ph type="sldNum" sz="quarter" idx="12"/>
          </p:nvPr>
        </p:nvSpPr>
        <p:spPr/>
        <p:txBody>
          <a:bodyPr/>
          <a:lstStyle/>
          <a:p>
            <a:fld id="{53C1B814-8A2A-EB4F-8AC1-87918F141A57}" type="slidenum">
              <a:rPr lang="en-US" smtClean="0"/>
              <a:pPr/>
              <a:t>14</a:t>
            </a:fld>
            <a:endParaRPr lang="en-US"/>
          </a:p>
        </p:txBody>
      </p:sp>
      <p:sp>
        <p:nvSpPr>
          <p:cNvPr id="4" name="TextBox 3">
            <a:extLst>
              <a:ext uri="{FF2B5EF4-FFF2-40B4-BE49-F238E27FC236}">
                <a16:creationId xmlns:a16="http://schemas.microsoft.com/office/drawing/2014/main" id="{5578B578-58A2-6544-8382-FF706926A811}"/>
              </a:ext>
            </a:extLst>
          </p:cNvPr>
          <p:cNvSpPr txBox="1"/>
          <p:nvPr/>
        </p:nvSpPr>
        <p:spPr>
          <a:xfrm>
            <a:off x="573206" y="941695"/>
            <a:ext cx="7970293" cy="707886"/>
          </a:xfrm>
          <a:prstGeom prst="rect">
            <a:avLst/>
          </a:prstGeom>
          <a:noFill/>
        </p:spPr>
        <p:txBody>
          <a:bodyPr wrap="square" rtlCol="0">
            <a:spAutoFit/>
          </a:bodyPr>
          <a:lstStyle/>
          <a:p>
            <a:r>
              <a:rPr lang="en-US" sz="4000" dirty="0">
                <a:solidFill>
                  <a:srgbClr val="C00000"/>
                </a:solidFill>
              </a:rPr>
              <a:t>Visiting and </a:t>
            </a:r>
            <a:r>
              <a:rPr lang="en-US" sz="4000" dirty="0" err="1">
                <a:solidFill>
                  <a:srgbClr val="C00000"/>
                </a:solidFill>
              </a:rPr>
              <a:t>PoP</a:t>
            </a:r>
            <a:r>
              <a:rPr lang="en-US" sz="4000" dirty="0">
                <a:solidFill>
                  <a:srgbClr val="C00000"/>
                </a:solidFill>
              </a:rPr>
              <a:t> Faculty Requests</a:t>
            </a:r>
          </a:p>
        </p:txBody>
      </p:sp>
      <p:sp>
        <p:nvSpPr>
          <p:cNvPr id="5" name="TextBox 4">
            <a:extLst>
              <a:ext uri="{FF2B5EF4-FFF2-40B4-BE49-F238E27FC236}">
                <a16:creationId xmlns:a16="http://schemas.microsoft.com/office/drawing/2014/main" id="{4FFAEFA0-184D-D24B-B5DD-65E91BC49693}"/>
              </a:ext>
            </a:extLst>
          </p:cNvPr>
          <p:cNvSpPr txBox="1"/>
          <p:nvPr/>
        </p:nvSpPr>
        <p:spPr>
          <a:xfrm>
            <a:off x="730156" y="2272352"/>
            <a:ext cx="7042244" cy="3785652"/>
          </a:xfrm>
          <a:prstGeom prst="rect">
            <a:avLst/>
          </a:prstGeom>
          <a:noFill/>
        </p:spPr>
        <p:txBody>
          <a:bodyPr wrap="square" rtlCol="0">
            <a:spAutoFit/>
          </a:bodyPr>
          <a:lstStyle/>
          <a:p>
            <a:pPr marL="285750" indent="-285750">
              <a:buFont typeface="Arial" panose="020B0604020202020204" pitchFamily="34" charset="0"/>
              <a:buChar char="•"/>
            </a:pPr>
            <a:r>
              <a:rPr lang="en-US" sz="2400" dirty="0"/>
              <a:t>Memo and request form will be sent out this afternoon</a:t>
            </a:r>
          </a:p>
          <a:p>
            <a:endParaRPr lang="en-US" sz="2400" dirty="0"/>
          </a:p>
          <a:p>
            <a:pPr marL="285750" indent="-285750">
              <a:buFont typeface="Arial" panose="020B0604020202020204" pitchFamily="34" charset="0"/>
              <a:buChar char="•"/>
            </a:pPr>
            <a:r>
              <a:rPr lang="en-US" sz="2400" dirty="0"/>
              <a:t>Submit requests for:</a:t>
            </a:r>
          </a:p>
          <a:p>
            <a:pPr marL="742950" lvl="1" indent="-285750">
              <a:buFont typeface="Arial" panose="020B0604020202020204" pitchFamily="34" charset="0"/>
              <a:buChar char="•"/>
            </a:pPr>
            <a:r>
              <a:rPr lang="en-US" sz="2400" dirty="0"/>
              <a:t>Faculty overload courses for fall 2020</a:t>
            </a:r>
          </a:p>
          <a:p>
            <a:pPr marL="742950" lvl="1" indent="-285750">
              <a:buFont typeface="Arial" panose="020B0604020202020204" pitchFamily="34" charset="0"/>
              <a:buChar char="•"/>
            </a:pPr>
            <a:r>
              <a:rPr lang="en-US" sz="2400" dirty="0"/>
              <a:t>Per-course visitors</a:t>
            </a:r>
          </a:p>
          <a:p>
            <a:pPr marL="742950" lvl="1" indent="-285750">
              <a:buFont typeface="Arial" panose="020B0604020202020204" pitchFamily="34" charset="0"/>
              <a:buChar char="•"/>
            </a:pPr>
            <a:r>
              <a:rPr lang="en-US" sz="2400" dirty="0"/>
              <a:t>One-year visitors</a:t>
            </a:r>
          </a:p>
          <a:p>
            <a:pPr marL="742950" lvl="1" indent="-285750">
              <a:buFont typeface="Arial" panose="020B0604020202020204" pitchFamily="34" charset="0"/>
              <a:buChar char="•"/>
            </a:pPr>
            <a:r>
              <a:rPr lang="en-US" sz="2400" dirty="0"/>
              <a:t>Three-year Professors of the Practice</a:t>
            </a:r>
          </a:p>
          <a:p>
            <a:endParaRPr lang="en-US" sz="2400" dirty="0"/>
          </a:p>
          <a:p>
            <a:pPr marL="285750" indent="-285750">
              <a:buFont typeface="Arial" panose="020B0604020202020204" pitchFamily="34" charset="0"/>
              <a:buChar char="•"/>
            </a:pPr>
            <a:r>
              <a:rPr lang="en-US" sz="2400" dirty="0"/>
              <a:t>Requests are due by Monday, December 2</a:t>
            </a:r>
          </a:p>
        </p:txBody>
      </p:sp>
    </p:spTree>
    <p:extLst>
      <p:ext uri="{BB962C8B-B14F-4D97-AF65-F5344CB8AC3E}">
        <p14:creationId xmlns:p14="http://schemas.microsoft.com/office/powerpoint/2010/main" val="1998704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BF47A77-274C-1946-BF9D-AF3B756D62C9}"/>
              </a:ext>
            </a:extLst>
          </p:cNvPr>
          <p:cNvSpPr>
            <a:spLocks noGrp="1"/>
          </p:cNvSpPr>
          <p:nvPr>
            <p:ph type="sldNum" sz="quarter" idx="12"/>
          </p:nvPr>
        </p:nvSpPr>
        <p:spPr/>
        <p:txBody>
          <a:bodyPr/>
          <a:lstStyle/>
          <a:p>
            <a:fld id="{53C1B814-8A2A-EB4F-8AC1-87918F141A57}" type="slidenum">
              <a:rPr lang="en-US" smtClean="0"/>
              <a:pPr/>
              <a:t>15</a:t>
            </a:fld>
            <a:endParaRPr lang="en-US"/>
          </a:p>
        </p:txBody>
      </p:sp>
      <p:sp>
        <p:nvSpPr>
          <p:cNvPr id="4" name="TextBox 3">
            <a:extLst>
              <a:ext uri="{FF2B5EF4-FFF2-40B4-BE49-F238E27FC236}">
                <a16:creationId xmlns:a16="http://schemas.microsoft.com/office/drawing/2014/main" id="{D7BA0969-F98A-394D-AC13-3A053A5A6D78}"/>
              </a:ext>
            </a:extLst>
          </p:cNvPr>
          <p:cNvSpPr txBox="1"/>
          <p:nvPr/>
        </p:nvSpPr>
        <p:spPr>
          <a:xfrm>
            <a:off x="852435" y="1709928"/>
            <a:ext cx="7192108" cy="3693319"/>
          </a:xfrm>
          <a:prstGeom prst="rect">
            <a:avLst/>
          </a:prstGeom>
          <a:noFill/>
        </p:spPr>
        <p:txBody>
          <a:bodyPr wrap="square" rtlCol="0">
            <a:spAutoFit/>
          </a:bodyPr>
          <a:lstStyle/>
          <a:p>
            <a:pPr lvl="0"/>
            <a:endParaRPr lang="en-US" dirty="0"/>
          </a:p>
          <a:p>
            <a:pPr lvl="0"/>
            <a:r>
              <a:rPr lang="en-US" dirty="0"/>
              <a:t>“. . . introduce students to a variety of topics ranging from Greek myth to neuroscience. . . . All . . . emphasize </a:t>
            </a:r>
            <a:r>
              <a:rPr lang="en-US" dirty="0">
                <a:solidFill>
                  <a:srgbClr val="00B0F0"/>
                </a:solidFill>
              </a:rPr>
              <a:t>the importance of writing at the university level. </a:t>
            </a:r>
            <a:r>
              <a:rPr lang="en-US" dirty="0"/>
              <a:t>Students in first year seminars will become familiar with the </a:t>
            </a:r>
            <a:r>
              <a:rPr lang="en-US" dirty="0">
                <a:solidFill>
                  <a:srgbClr val="00B0F0"/>
                </a:solidFill>
              </a:rPr>
              <a:t>methods used to collect, interpret, analyze, and present evidence as part of a scholarly argument. </a:t>
            </a:r>
            <a:r>
              <a:rPr lang="en-US" dirty="0"/>
              <a:t>Faculty teaching these classes will also highlight the type of writing associated with their respective disciplines, and help students develop, compose, organize, and revise their writing. All first year seminars will </a:t>
            </a:r>
            <a:r>
              <a:rPr lang="en-US" dirty="0">
                <a:solidFill>
                  <a:srgbClr val="00B0F0"/>
                </a:solidFill>
              </a:rPr>
              <a:t>have assignments totaling at least 20 pages, and will feature oral or written feedback </a:t>
            </a:r>
            <a:r>
              <a:rPr lang="en-US" dirty="0"/>
              <a:t>on student writing; many will also employ peer-mentoring and writing tutors. FYS are limited to 15 students.</a:t>
            </a:r>
          </a:p>
        </p:txBody>
      </p:sp>
      <p:sp>
        <p:nvSpPr>
          <p:cNvPr id="6" name="Title 1">
            <a:extLst>
              <a:ext uri="{FF2B5EF4-FFF2-40B4-BE49-F238E27FC236}">
                <a16:creationId xmlns:a16="http://schemas.microsoft.com/office/drawing/2014/main" id="{02B1BCA5-2544-574A-BACF-F13EB71C330E}"/>
              </a:ext>
            </a:extLst>
          </p:cNvPr>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t>First Year Seminars</a:t>
            </a:r>
          </a:p>
        </p:txBody>
      </p:sp>
    </p:spTree>
    <p:extLst>
      <p:ext uri="{BB962C8B-B14F-4D97-AF65-F5344CB8AC3E}">
        <p14:creationId xmlns:p14="http://schemas.microsoft.com/office/powerpoint/2010/main" val="2005835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94D7B6-7163-E848-B88E-FD463DBBD80F}"/>
              </a:ext>
            </a:extLst>
          </p:cNvPr>
          <p:cNvSpPr>
            <a:spLocks noGrp="1"/>
          </p:cNvSpPr>
          <p:nvPr>
            <p:ph type="title"/>
          </p:nvPr>
        </p:nvSpPr>
        <p:spPr/>
        <p:txBody>
          <a:bodyPr/>
          <a:lstStyle/>
          <a:p>
            <a:pPr algn="ctr"/>
            <a:r>
              <a:rPr lang="en-US" dirty="0"/>
              <a:t>FYS 17-20</a:t>
            </a:r>
          </a:p>
        </p:txBody>
      </p:sp>
      <p:graphicFrame>
        <p:nvGraphicFramePr>
          <p:cNvPr id="6" name="Content Placeholder 5">
            <a:extLst>
              <a:ext uri="{FF2B5EF4-FFF2-40B4-BE49-F238E27FC236}">
                <a16:creationId xmlns:a16="http://schemas.microsoft.com/office/drawing/2014/main" id="{AE6D4058-905E-6D45-8941-48D1B40A0D40}"/>
              </a:ext>
            </a:extLst>
          </p:cNvPr>
          <p:cNvGraphicFramePr>
            <a:graphicFrameLocks noGrp="1"/>
          </p:cNvGraphicFramePr>
          <p:nvPr>
            <p:ph idx="1"/>
            <p:extLst>
              <p:ext uri="{D42A27DB-BD31-4B8C-83A1-F6EECF244321}">
                <p14:modId xmlns:p14="http://schemas.microsoft.com/office/powerpoint/2010/main" val="37606346"/>
              </p:ext>
            </p:extLst>
          </p:nvPr>
        </p:nvGraphicFramePr>
        <p:xfrm>
          <a:off x="445008" y="1709928"/>
          <a:ext cx="8229600" cy="43942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3094606701"/>
                    </a:ext>
                  </a:extLst>
                </a:gridCol>
                <a:gridCol w="2743200">
                  <a:extLst>
                    <a:ext uri="{9D8B030D-6E8A-4147-A177-3AD203B41FA5}">
                      <a16:colId xmlns:a16="http://schemas.microsoft.com/office/drawing/2014/main" val="2021037803"/>
                    </a:ext>
                  </a:extLst>
                </a:gridCol>
                <a:gridCol w="2743200">
                  <a:extLst>
                    <a:ext uri="{9D8B030D-6E8A-4147-A177-3AD203B41FA5}">
                      <a16:colId xmlns:a16="http://schemas.microsoft.com/office/drawing/2014/main" val="3254842908"/>
                    </a:ext>
                  </a:extLst>
                </a:gridCol>
              </a:tblGrid>
              <a:tr h="370840">
                <a:tc>
                  <a:txBody>
                    <a:bodyPr/>
                    <a:lstStyle/>
                    <a:p>
                      <a:r>
                        <a:rPr lang="en-US" dirty="0"/>
                        <a:t>17-18</a:t>
                      </a:r>
                    </a:p>
                  </a:txBody>
                  <a:tcPr/>
                </a:tc>
                <a:tc>
                  <a:txBody>
                    <a:bodyPr/>
                    <a:lstStyle/>
                    <a:p>
                      <a:r>
                        <a:rPr lang="en-US" dirty="0"/>
                        <a:t>18-19</a:t>
                      </a:r>
                    </a:p>
                  </a:txBody>
                  <a:tcPr/>
                </a:tc>
                <a:tc>
                  <a:txBody>
                    <a:bodyPr/>
                    <a:lstStyle/>
                    <a:p>
                      <a:r>
                        <a:rPr lang="en-US" dirty="0"/>
                        <a:t>19-20</a:t>
                      </a:r>
                    </a:p>
                  </a:txBody>
                  <a:tcPr/>
                </a:tc>
                <a:extLst>
                  <a:ext uri="{0D108BD9-81ED-4DB2-BD59-A6C34878D82A}">
                    <a16:rowId xmlns:a16="http://schemas.microsoft.com/office/drawing/2014/main" val="1353242726"/>
                  </a:ext>
                </a:extLst>
              </a:tr>
              <a:tr h="370840">
                <a:tc>
                  <a:txBody>
                    <a:bodyPr/>
                    <a:lstStyle/>
                    <a:p>
                      <a:endParaRPr lang="en-US" dirty="0"/>
                    </a:p>
                    <a:p>
                      <a:r>
                        <a:rPr lang="en-US" dirty="0"/>
                        <a:t>58 courses</a:t>
                      </a:r>
                    </a:p>
                  </a:txBody>
                  <a:tcPr/>
                </a:tc>
                <a:tc>
                  <a:txBody>
                    <a:bodyPr/>
                    <a:lstStyle/>
                    <a:p>
                      <a:endParaRPr lang="en-US" dirty="0"/>
                    </a:p>
                    <a:p>
                      <a:r>
                        <a:rPr lang="en-US" dirty="0"/>
                        <a:t>50 courses</a:t>
                      </a:r>
                    </a:p>
                  </a:txBody>
                  <a:tcPr/>
                </a:tc>
                <a:tc>
                  <a:txBody>
                    <a:bodyPr/>
                    <a:lstStyle/>
                    <a:p>
                      <a:endParaRPr lang="en-US" dirty="0"/>
                    </a:p>
                    <a:p>
                      <a:r>
                        <a:rPr lang="en-US" dirty="0"/>
                        <a:t>55 courses</a:t>
                      </a:r>
                    </a:p>
                  </a:txBody>
                  <a:tcPr/>
                </a:tc>
                <a:extLst>
                  <a:ext uri="{0D108BD9-81ED-4DB2-BD59-A6C34878D82A}">
                    <a16:rowId xmlns:a16="http://schemas.microsoft.com/office/drawing/2014/main" val="950667134"/>
                  </a:ext>
                </a:extLst>
              </a:tr>
              <a:tr h="370840">
                <a:tc>
                  <a:txBody>
                    <a:bodyPr/>
                    <a:lstStyle/>
                    <a:p>
                      <a:r>
                        <a:rPr lang="en-US" dirty="0"/>
                        <a:t>     32 </a:t>
                      </a:r>
                      <a:r>
                        <a:rPr lang="en-US" dirty="0" err="1"/>
                        <a:t>Div</a:t>
                      </a:r>
                      <a:r>
                        <a:rPr lang="en-US" dirty="0"/>
                        <a:t> I</a:t>
                      </a:r>
                    </a:p>
                    <a:p>
                      <a:r>
                        <a:rPr lang="en-US" dirty="0"/>
                        <a:t>     21 </a:t>
                      </a:r>
                      <a:r>
                        <a:rPr lang="en-US" dirty="0" err="1"/>
                        <a:t>Div</a:t>
                      </a:r>
                      <a:r>
                        <a:rPr lang="en-US" dirty="0"/>
                        <a:t> II</a:t>
                      </a:r>
                    </a:p>
                    <a:p>
                      <a:r>
                        <a:rPr lang="en-US" dirty="0"/>
                        <a:t>       5 </a:t>
                      </a:r>
                      <a:r>
                        <a:rPr lang="en-US" dirty="0" err="1"/>
                        <a:t>Div</a:t>
                      </a:r>
                      <a:r>
                        <a:rPr lang="en-US" dirty="0"/>
                        <a:t> III</a:t>
                      </a:r>
                    </a:p>
                  </a:txBody>
                  <a:tcPr/>
                </a:tc>
                <a:tc>
                  <a:txBody>
                    <a:bodyPr/>
                    <a:lstStyle/>
                    <a:p>
                      <a:r>
                        <a:rPr lang="en-US" dirty="0"/>
                        <a:t>     28 </a:t>
                      </a:r>
                      <a:r>
                        <a:rPr lang="en-US" dirty="0" err="1"/>
                        <a:t>Div</a:t>
                      </a:r>
                      <a:r>
                        <a:rPr lang="en-US" dirty="0"/>
                        <a:t> I</a:t>
                      </a:r>
                    </a:p>
                    <a:p>
                      <a:r>
                        <a:rPr lang="en-US" dirty="0"/>
                        <a:t>     19 </a:t>
                      </a:r>
                      <a:r>
                        <a:rPr lang="en-US" dirty="0" err="1"/>
                        <a:t>Div</a:t>
                      </a:r>
                      <a:r>
                        <a:rPr lang="en-US" dirty="0"/>
                        <a:t> II</a:t>
                      </a:r>
                    </a:p>
                    <a:p>
                      <a:r>
                        <a:rPr lang="en-US" dirty="0"/>
                        <a:t>       3 </a:t>
                      </a:r>
                      <a:r>
                        <a:rPr lang="en-US" dirty="0" err="1"/>
                        <a:t>Div</a:t>
                      </a:r>
                      <a:r>
                        <a:rPr lang="en-US" dirty="0"/>
                        <a:t> III</a:t>
                      </a:r>
                    </a:p>
                  </a:txBody>
                  <a:tcPr/>
                </a:tc>
                <a:tc>
                  <a:txBody>
                    <a:bodyPr/>
                    <a:lstStyle/>
                    <a:p>
                      <a:r>
                        <a:rPr lang="en-US" dirty="0"/>
                        <a:t>     29 </a:t>
                      </a:r>
                      <a:r>
                        <a:rPr lang="en-US" dirty="0" err="1"/>
                        <a:t>Div</a:t>
                      </a:r>
                      <a:r>
                        <a:rPr lang="en-US" dirty="0"/>
                        <a:t> I</a:t>
                      </a:r>
                    </a:p>
                    <a:p>
                      <a:r>
                        <a:rPr lang="en-US" dirty="0"/>
                        <a:t>     19 </a:t>
                      </a:r>
                      <a:r>
                        <a:rPr lang="en-US" dirty="0" err="1"/>
                        <a:t>Div</a:t>
                      </a:r>
                      <a:r>
                        <a:rPr lang="en-US" dirty="0"/>
                        <a:t> II</a:t>
                      </a:r>
                    </a:p>
                    <a:p>
                      <a:r>
                        <a:rPr lang="en-US" dirty="0"/>
                        <a:t>       7 </a:t>
                      </a:r>
                      <a:r>
                        <a:rPr lang="en-US" dirty="0" err="1"/>
                        <a:t>Div</a:t>
                      </a:r>
                      <a:r>
                        <a:rPr lang="en-US" dirty="0"/>
                        <a:t> III</a:t>
                      </a:r>
                    </a:p>
                  </a:txBody>
                  <a:tcPr/>
                </a:tc>
                <a:extLst>
                  <a:ext uri="{0D108BD9-81ED-4DB2-BD59-A6C34878D82A}">
                    <a16:rowId xmlns:a16="http://schemas.microsoft.com/office/drawing/2014/main" val="1663928186"/>
                  </a:ext>
                </a:extLst>
              </a:tr>
              <a:tr h="370840">
                <a:tc>
                  <a:txBody>
                    <a:bodyPr/>
                    <a:lstStyle/>
                    <a:p>
                      <a:endParaRPr lang="en-US" dirty="0"/>
                    </a:p>
                    <a:p>
                      <a:r>
                        <a:rPr lang="en-US" dirty="0"/>
                        <a:t>24 from visiting faculty</a:t>
                      </a:r>
                    </a:p>
                  </a:txBody>
                  <a:tcPr/>
                </a:tc>
                <a:tc>
                  <a:txBody>
                    <a:bodyPr/>
                    <a:lstStyle/>
                    <a:p>
                      <a:endParaRPr lang="en-US" dirty="0"/>
                    </a:p>
                    <a:p>
                      <a:r>
                        <a:rPr lang="en-US" dirty="0"/>
                        <a:t>10 from visiting faculty</a:t>
                      </a:r>
                    </a:p>
                    <a:p>
                      <a:r>
                        <a:rPr lang="en-US" dirty="0"/>
                        <a:t>10 from </a:t>
                      </a:r>
                      <a:r>
                        <a:rPr lang="en-US" dirty="0" err="1"/>
                        <a:t>PoP</a:t>
                      </a:r>
                      <a:r>
                        <a:rPr lang="en-US" dirty="0"/>
                        <a:t>/non-TT</a:t>
                      </a:r>
                    </a:p>
                  </a:txBody>
                  <a:tcPr/>
                </a:tc>
                <a:tc>
                  <a:txBody>
                    <a:bodyPr/>
                    <a:lstStyle/>
                    <a:p>
                      <a:endParaRPr lang="en-US" dirty="0"/>
                    </a:p>
                    <a:p>
                      <a:r>
                        <a:rPr lang="en-US" dirty="0"/>
                        <a:t>11 from visiting faculty</a:t>
                      </a:r>
                    </a:p>
                    <a:p>
                      <a:r>
                        <a:rPr lang="en-US" dirty="0"/>
                        <a:t>15.5 from </a:t>
                      </a:r>
                      <a:r>
                        <a:rPr lang="en-US" dirty="0" err="1"/>
                        <a:t>PoP</a:t>
                      </a:r>
                      <a:r>
                        <a:rPr lang="en-US" dirty="0"/>
                        <a:t>/non-TT</a:t>
                      </a:r>
                    </a:p>
                  </a:txBody>
                  <a:tcPr/>
                </a:tc>
                <a:extLst>
                  <a:ext uri="{0D108BD9-81ED-4DB2-BD59-A6C34878D82A}">
                    <a16:rowId xmlns:a16="http://schemas.microsoft.com/office/drawing/2014/main" val="3862223377"/>
                  </a:ext>
                </a:extLst>
              </a:tr>
              <a:tr h="370840">
                <a:tc>
                  <a:txBody>
                    <a:bodyPr/>
                    <a:lstStyle/>
                    <a:p>
                      <a:endParaRPr lang="en-US" dirty="0"/>
                    </a:p>
                    <a:p>
                      <a:r>
                        <a:rPr lang="en-US" dirty="0"/>
                        <a:t>49 Fall</a:t>
                      </a:r>
                    </a:p>
                    <a:p>
                      <a:r>
                        <a:rPr lang="en-US" dirty="0"/>
                        <a:t>  9 Spring</a:t>
                      </a:r>
                    </a:p>
                  </a:txBody>
                  <a:tcPr/>
                </a:tc>
                <a:tc>
                  <a:txBody>
                    <a:bodyPr/>
                    <a:lstStyle/>
                    <a:p>
                      <a:endParaRPr lang="en-US" dirty="0"/>
                    </a:p>
                    <a:p>
                      <a:r>
                        <a:rPr lang="en-US" dirty="0"/>
                        <a:t>42 Fall</a:t>
                      </a:r>
                    </a:p>
                    <a:p>
                      <a:r>
                        <a:rPr lang="en-US" dirty="0"/>
                        <a:t>  8 Spring</a:t>
                      </a:r>
                    </a:p>
                  </a:txBody>
                  <a:tcPr/>
                </a:tc>
                <a:tc>
                  <a:txBody>
                    <a:bodyPr/>
                    <a:lstStyle/>
                    <a:p>
                      <a:endParaRPr lang="en-US" dirty="0"/>
                    </a:p>
                    <a:p>
                      <a:r>
                        <a:rPr lang="en-US" dirty="0"/>
                        <a:t>47 Fall</a:t>
                      </a:r>
                    </a:p>
                    <a:p>
                      <a:r>
                        <a:rPr lang="en-US" dirty="0"/>
                        <a:t>  8 Spring</a:t>
                      </a:r>
                    </a:p>
                  </a:txBody>
                  <a:tcPr/>
                </a:tc>
                <a:extLst>
                  <a:ext uri="{0D108BD9-81ED-4DB2-BD59-A6C34878D82A}">
                    <a16:rowId xmlns:a16="http://schemas.microsoft.com/office/drawing/2014/main" val="8211613"/>
                  </a:ext>
                </a:extLst>
              </a:tr>
              <a:tr h="370840">
                <a:tc>
                  <a:txBody>
                    <a:bodyPr/>
                    <a:lstStyle/>
                    <a:p>
                      <a:endParaRPr lang="en-US" dirty="0"/>
                    </a:p>
                    <a:p>
                      <a:r>
                        <a:rPr lang="en-US" dirty="0"/>
                        <a:t>70% enrollment rate</a:t>
                      </a:r>
                    </a:p>
                  </a:txBody>
                  <a:tcPr/>
                </a:tc>
                <a:tc>
                  <a:txBody>
                    <a:bodyPr/>
                    <a:lstStyle/>
                    <a:p>
                      <a:endParaRPr lang="en-US" dirty="0"/>
                    </a:p>
                    <a:p>
                      <a:r>
                        <a:rPr lang="en-US" dirty="0"/>
                        <a:t>75% enrollment rate</a:t>
                      </a:r>
                    </a:p>
                  </a:txBody>
                  <a:tcPr/>
                </a:tc>
                <a:tc>
                  <a:txBody>
                    <a:bodyPr/>
                    <a:lstStyle/>
                    <a:p>
                      <a:endParaRPr lang="en-US" dirty="0"/>
                    </a:p>
                    <a:p>
                      <a:r>
                        <a:rPr lang="en-US" dirty="0"/>
                        <a:t>76% enrollment rate </a:t>
                      </a:r>
                    </a:p>
                  </a:txBody>
                  <a:tcPr/>
                </a:tc>
                <a:extLst>
                  <a:ext uri="{0D108BD9-81ED-4DB2-BD59-A6C34878D82A}">
                    <a16:rowId xmlns:a16="http://schemas.microsoft.com/office/drawing/2014/main" val="344668992"/>
                  </a:ext>
                </a:extLst>
              </a:tr>
            </a:tbl>
          </a:graphicData>
        </a:graphic>
      </p:graphicFrame>
      <p:sp>
        <p:nvSpPr>
          <p:cNvPr id="5" name="Slide Number Placeholder 4">
            <a:extLst>
              <a:ext uri="{FF2B5EF4-FFF2-40B4-BE49-F238E27FC236}">
                <a16:creationId xmlns:a16="http://schemas.microsoft.com/office/drawing/2014/main" id="{0672FF97-5276-F646-B65E-105C73A6C0A6}"/>
              </a:ext>
            </a:extLst>
          </p:cNvPr>
          <p:cNvSpPr>
            <a:spLocks noGrp="1"/>
          </p:cNvSpPr>
          <p:nvPr>
            <p:ph type="sldNum" sz="quarter" idx="12"/>
          </p:nvPr>
        </p:nvSpPr>
        <p:spPr/>
        <p:txBody>
          <a:bodyPr/>
          <a:lstStyle/>
          <a:p>
            <a:fld id="{53C1B814-8A2A-EB4F-8AC1-87918F141A57}" type="slidenum">
              <a:rPr lang="en-US" smtClean="0"/>
              <a:pPr/>
              <a:t>16</a:t>
            </a:fld>
            <a:endParaRPr lang="en-US"/>
          </a:p>
        </p:txBody>
      </p:sp>
    </p:spTree>
    <p:extLst>
      <p:ext uri="{BB962C8B-B14F-4D97-AF65-F5344CB8AC3E}">
        <p14:creationId xmlns:p14="http://schemas.microsoft.com/office/powerpoint/2010/main" val="25646181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a:t>FYS Goals</a:t>
            </a:r>
          </a:p>
        </p:txBody>
      </p:sp>
      <p:sp>
        <p:nvSpPr>
          <p:cNvPr id="10" name="Content Placeholder 9"/>
          <p:cNvSpPr>
            <a:spLocks noGrp="1"/>
          </p:cNvSpPr>
          <p:nvPr>
            <p:ph idx="1"/>
          </p:nvPr>
        </p:nvSpPr>
        <p:spPr>
          <a:xfrm>
            <a:off x="457200" y="1415368"/>
            <a:ext cx="8229600" cy="5257800"/>
          </a:xfrm>
        </p:spPr>
        <p:txBody>
          <a:bodyPr>
            <a:normAutofit/>
          </a:bodyPr>
          <a:lstStyle/>
          <a:p>
            <a:endParaRPr lang="en-US" dirty="0"/>
          </a:p>
          <a:p>
            <a:r>
              <a:rPr lang="en-US" dirty="0"/>
              <a:t>80% enrollment rate</a:t>
            </a:r>
          </a:p>
          <a:p>
            <a:endParaRPr lang="en-US" dirty="0"/>
          </a:p>
          <a:p>
            <a:r>
              <a:rPr lang="en-US" dirty="0"/>
              <a:t>All FYS offered in Fall semester </a:t>
            </a:r>
          </a:p>
          <a:p>
            <a:endParaRPr lang="en-US" dirty="0"/>
          </a:p>
          <a:p>
            <a:r>
              <a:rPr lang="en-US" dirty="0"/>
              <a:t>More courses in DIV III </a:t>
            </a:r>
          </a:p>
          <a:p>
            <a:endParaRPr lang="en-US" dirty="0"/>
          </a:p>
          <a:p>
            <a:r>
              <a:rPr lang="en-US" dirty="0"/>
              <a:t>and wider offerings in DIV II</a:t>
            </a:r>
          </a:p>
          <a:p>
            <a:pPr marL="0" indent="0">
              <a:buNone/>
            </a:pPr>
            <a:endParaRPr lang="en-US" dirty="0"/>
          </a:p>
        </p:txBody>
      </p:sp>
      <p:sp>
        <p:nvSpPr>
          <p:cNvPr id="8" name="Slide Number Placeholder 7"/>
          <p:cNvSpPr>
            <a:spLocks noGrp="1"/>
          </p:cNvSpPr>
          <p:nvPr>
            <p:ph type="sldNum" sz="quarter" idx="12"/>
          </p:nvPr>
        </p:nvSpPr>
        <p:spPr/>
        <p:txBody>
          <a:bodyPr/>
          <a:lstStyle/>
          <a:p>
            <a:fld id="{53C1B814-8A2A-EB4F-8AC1-87918F141A57}" type="slidenum">
              <a:rPr lang="en-US" smtClean="0"/>
              <a:pPr/>
              <a:t>17</a:t>
            </a:fld>
            <a:endParaRPr lang="en-US"/>
          </a:p>
        </p:txBody>
      </p:sp>
    </p:spTree>
    <p:extLst>
      <p:ext uri="{BB962C8B-B14F-4D97-AF65-F5344CB8AC3E}">
        <p14:creationId xmlns:p14="http://schemas.microsoft.com/office/powerpoint/2010/main" val="28736547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FYS Incentives</a:t>
            </a:r>
          </a:p>
        </p:txBody>
      </p:sp>
      <p:sp>
        <p:nvSpPr>
          <p:cNvPr id="3" name="Content Placeholder 2"/>
          <p:cNvSpPr>
            <a:spLocks noGrp="1"/>
          </p:cNvSpPr>
          <p:nvPr>
            <p:ph idx="1"/>
          </p:nvPr>
        </p:nvSpPr>
        <p:spPr/>
        <p:txBody>
          <a:bodyPr/>
          <a:lstStyle/>
          <a:p>
            <a:pPr>
              <a:spcBef>
                <a:spcPts val="0"/>
              </a:spcBef>
              <a:buClrTx/>
              <a:buSzTx/>
            </a:pPr>
            <a:endParaRPr lang="en-US" dirty="0"/>
          </a:p>
          <a:p>
            <a:pPr>
              <a:spcBef>
                <a:spcPts val="0"/>
              </a:spcBef>
              <a:buClrTx/>
              <a:buSzTx/>
            </a:pPr>
            <a:endParaRPr lang="en-US" dirty="0"/>
          </a:p>
          <a:p>
            <a:pPr>
              <a:spcBef>
                <a:spcPts val="0"/>
              </a:spcBef>
              <a:buClrTx/>
              <a:buSzTx/>
            </a:pPr>
            <a:r>
              <a:rPr lang="en-US" sz="3200" dirty="0"/>
              <a:t>Overload pay available for Wes faculty</a:t>
            </a:r>
          </a:p>
          <a:p>
            <a:pPr marL="0" indent="0">
              <a:spcBef>
                <a:spcPts val="0"/>
              </a:spcBef>
              <a:buClrTx/>
              <a:buSzTx/>
              <a:buNone/>
            </a:pPr>
            <a:endParaRPr lang="en-US" sz="3200" dirty="0"/>
          </a:p>
          <a:p>
            <a:pPr>
              <a:spcBef>
                <a:spcPts val="0"/>
              </a:spcBef>
              <a:buClrTx/>
              <a:buSzTx/>
            </a:pPr>
            <a:r>
              <a:rPr lang="en-US" sz="3200" dirty="0"/>
              <a:t>Visitor requests</a:t>
            </a:r>
          </a:p>
          <a:p>
            <a:pPr>
              <a:spcBef>
                <a:spcPts val="0"/>
              </a:spcBef>
              <a:buClrTx/>
              <a:buSzTx/>
            </a:pPr>
            <a:endParaRPr lang="en-US" dirty="0"/>
          </a:p>
          <a:p>
            <a:pPr>
              <a:spcBef>
                <a:spcPts val="0"/>
              </a:spcBef>
              <a:buClrTx/>
              <a:buSzTx/>
            </a:pPr>
            <a:endParaRPr lang="en-US" dirty="0"/>
          </a:p>
          <a:p>
            <a:pPr>
              <a:spcBef>
                <a:spcPts val="0"/>
              </a:spcBef>
              <a:buClrTx/>
              <a:buSzTx/>
            </a:pPr>
            <a:endParaRPr lang="en-US" dirty="0"/>
          </a:p>
        </p:txBody>
      </p:sp>
      <p:sp>
        <p:nvSpPr>
          <p:cNvPr id="5" name="Slide Number Placeholder 4"/>
          <p:cNvSpPr>
            <a:spLocks noGrp="1"/>
          </p:cNvSpPr>
          <p:nvPr>
            <p:ph type="sldNum" sz="quarter" idx="12"/>
          </p:nvPr>
        </p:nvSpPr>
        <p:spPr/>
        <p:txBody>
          <a:bodyPr/>
          <a:lstStyle/>
          <a:p>
            <a:fld id="{53C1B814-8A2A-EB4F-8AC1-87918F141A57}" type="slidenum">
              <a:rPr lang="en-US" smtClean="0"/>
              <a:pPr/>
              <a:t>18</a:t>
            </a:fld>
            <a:endParaRPr lang="en-US"/>
          </a:p>
        </p:txBody>
      </p:sp>
    </p:spTree>
    <p:extLst>
      <p:ext uri="{BB962C8B-B14F-4D97-AF65-F5344CB8AC3E}">
        <p14:creationId xmlns:p14="http://schemas.microsoft.com/office/powerpoint/2010/main" val="818235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5BF47A77-274C-1946-BF9D-AF3B756D62C9}"/>
              </a:ext>
            </a:extLst>
          </p:cNvPr>
          <p:cNvSpPr>
            <a:spLocks noGrp="1"/>
          </p:cNvSpPr>
          <p:nvPr>
            <p:ph type="sldNum" sz="quarter" idx="12"/>
          </p:nvPr>
        </p:nvSpPr>
        <p:spPr/>
        <p:txBody>
          <a:bodyPr/>
          <a:lstStyle/>
          <a:p>
            <a:fld id="{53C1B814-8A2A-EB4F-8AC1-87918F141A57}" type="slidenum">
              <a:rPr lang="en-US" smtClean="0"/>
              <a:pPr/>
              <a:t>19</a:t>
            </a:fld>
            <a:endParaRPr lang="en-US"/>
          </a:p>
        </p:txBody>
      </p:sp>
      <p:sp>
        <p:nvSpPr>
          <p:cNvPr id="4" name="TextBox 3">
            <a:extLst>
              <a:ext uri="{FF2B5EF4-FFF2-40B4-BE49-F238E27FC236}">
                <a16:creationId xmlns:a16="http://schemas.microsoft.com/office/drawing/2014/main" id="{D7BA0969-F98A-394D-AC13-3A053A5A6D78}"/>
              </a:ext>
            </a:extLst>
          </p:cNvPr>
          <p:cNvSpPr txBox="1"/>
          <p:nvPr/>
        </p:nvSpPr>
        <p:spPr>
          <a:xfrm>
            <a:off x="205740" y="1488948"/>
            <a:ext cx="7940039" cy="1631216"/>
          </a:xfrm>
          <a:prstGeom prst="rect">
            <a:avLst/>
          </a:prstGeom>
          <a:noFill/>
        </p:spPr>
        <p:txBody>
          <a:bodyPr wrap="square" rtlCol="0">
            <a:spAutoFit/>
          </a:bodyPr>
          <a:lstStyle/>
          <a:p>
            <a:pPr marL="1200150" lvl="2" indent="-285750">
              <a:buFont typeface="Arial" panose="020B0604020202020204" pitchFamily="34" charset="0"/>
              <a:buChar char="•"/>
            </a:pPr>
            <a:r>
              <a:rPr lang="en-US" sz="2400" dirty="0"/>
              <a:t>Consider RJ Julia as a possible location for talks</a:t>
            </a:r>
          </a:p>
          <a:p>
            <a:pPr lvl="2"/>
            <a:endParaRPr lang="en-US" sz="2400" dirty="0"/>
          </a:p>
          <a:p>
            <a:pPr marL="1200150" lvl="2" indent="-285750">
              <a:buFont typeface="Arial" panose="020B0604020202020204" pitchFamily="34" charset="0"/>
              <a:buChar char="•"/>
            </a:pPr>
            <a:r>
              <a:rPr lang="en-US" sz="2400" dirty="0"/>
              <a:t>Notify them when bringing authors to campus</a:t>
            </a:r>
          </a:p>
          <a:p>
            <a:pPr marL="742950" lvl="1" indent="-285750">
              <a:buFont typeface="Arial" panose="020B0604020202020204" pitchFamily="34" charset="0"/>
              <a:buChar char="•"/>
            </a:pPr>
            <a:endParaRPr lang="en-US" sz="2800" dirty="0"/>
          </a:p>
        </p:txBody>
      </p:sp>
      <p:sp>
        <p:nvSpPr>
          <p:cNvPr id="6" name="Title 1">
            <a:extLst>
              <a:ext uri="{FF2B5EF4-FFF2-40B4-BE49-F238E27FC236}">
                <a16:creationId xmlns:a16="http://schemas.microsoft.com/office/drawing/2014/main" id="{02B1BCA5-2544-574A-BACF-F13EB71C330E}"/>
              </a:ext>
            </a:extLst>
          </p:cNvPr>
          <p:cNvSpPr txBox="1">
            <a:spLocks/>
          </p:cNvSpPr>
          <p:nvPr/>
        </p:nvSpPr>
        <p:spPr>
          <a:xfrm>
            <a:off x="457200" y="533400"/>
            <a:ext cx="8229600" cy="990600"/>
          </a:xfrm>
          <a:prstGeom prst="rect">
            <a:avLst/>
          </a:prstGeom>
        </p:spPr>
        <p:txBody>
          <a:bodyPr/>
          <a:lstStyle>
            <a:lvl1pPr algn="l" defTabSz="914400" rtl="0" eaLnBrk="1" latinLnBrk="0" hangingPunct="1">
              <a:spcBef>
                <a:spcPct val="0"/>
              </a:spcBef>
              <a:buNone/>
              <a:defRPr sz="4000" kern="1200" spc="-100" baseline="0">
                <a:solidFill>
                  <a:schemeClr val="tx2"/>
                </a:solidFill>
                <a:latin typeface="+mj-lt"/>
                <a:ea typeface="+mj-ea"/>
                <a:cs typeface="+mj-cs"/>
              </a:defRPr>
            </a:lvl1pPr>
          </a:lstStyle>
          <a:p>
            <a:r>
              <a:rPr lang="en-US" dirty="0"/>
              <a:t>RJ Julia</a:t>
            </a:r>
          </a:p>
        </p:txBody>
      </p:sp>
    </p:spTree>
    <p:extLst>
      <p:ext uri="{BB962C8B-B14F-4D97-AF65-F5344CB8AC3E}">
        <p14:creationId xmlns:p14="http://schemas.microsoft.com/office/powerpoint/2010/main" val="10501295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1148080" y="1688260"/>
            <a:ext cx="7538720" cy="4577080"/>
          </a:xfrm>
        </p:spPr>
        <p:txBody>
          <a:bodyPr>
            <a:normAutofit fontScale="92500" lnSpcReduction="20000"/>
          </a:bodyPr>
          <a:lstStyle/>
          <a:p>
            <a:r>
              <a:rPr lang="en-US" sz="2800" dirty="0"/>
              <a:t>Center for Pedagogical Innovation</a:t>
            </a:r>
          </a:p>
          <a:p>
            <a:pPr marL="0" indent="0">
              <a:buNone/>
            </a:pPr>
            <a:endParaRPr lang="en-US" sz="2800" dirty="0"/>
          </a:p>
          <a:p>
            <a:r>
              <a:rPr lang="en-US" sz="2800" dirty="0"/>
              <a:t>Visiting and </a:t>
            </a:r>
            <a:r>
              <a:rPr lang="en-US" sz="2800" dirty="0" err="1"/>
              <a:t>PoP</a:t>
            </a:r>
            <a:r>
              <a:rPr lang="en-US" sz="2800" dirty="0"/>
              <a:t> Faculty Requests</a:t>
            </a:r>
          </a:p>
          <a:p>
            <a:pPr marL="0" indent="0">
              <a:buNone/>
            </a:pPr>
            <a:endParaRPr lang="en-US" sz="2800" dirty="0"/>
          </a:p>
          <a:p>
            <a:r>
              <a:rPr lang="en-US" sz="2800" dirty="0"/>
              <a:t>First Year Seminars</a:t>
            </a:r>
          </a:p>
          <a:p>
            <a:endParaRPr lang="en-US" sz="2800" dirty="0"/>
          </a:p>
          <a:p>
            <a:r>
              <a:rPr lang="en-US" sz="2800" dirty="0"/>
              <a:t>RJ Julia</a:t>
            </a:r>
          </a:p>
          <a:p>
            <a:endParaRPr lang="en-US" sz="2800" dirty="0"/>
          </a:p>
          <a:p>
            <a:r>
              <a:rPr lang="en-US" sz="2800" dirty="0"/>
              <a:t>Roll out of OneSource for Purchasing</a:t>
            </a:r>
          </a:p>
          <a:p>
            <a:pPr marL="0" indent="0">
              <a:buNone/>
            </a:pPr>
            <a:endParaRPr lang="en-US" sz="2800" dirty="0"/>
          </a:p>
          <a:p>
            <a:r>
              <a:rPr lang="en-US" sz="2800" dirty="0"/>
              <a:t>Announcements</a:t>
            </a:r>
          </a:p>
          <a:p>
            <a:endParaRPr lang="en-US" sz="2800" dirty="0"/>
          </a:p>
          <a:p>
            <a:pPr marL="0" indent="0">
              <a:buNone/>
            </a:pPr>
            <a:endParaRPr lang="en-US" sz="2800" dirty="0"/>
          </a:p>
        </p:txBody>
      </p:sp>
      <p:sp>
        <p:nvSpPr>
          <p:cNvPr id="5" name="Slide Number Placeholder 4"/>
          <p:cNvSpPr>
            <a:spLocks noGrp="1"/>
          </p:cNvSpPr>
          <p:nvPr>
            <p:ph type="sldNum" sz="quarter" idx="12"/>
          </p:nvPr>
        </p:nvSpPr>
        <p:spPr/>
        <p:txBody>
          <a:bodyPr/>
          <a:lstStyle/>
          <a:p>
            <a:fld id="{53C1B814-8A2A-EB4F-8AC1-87918F141A57}" type="slidenum">
              <a:rPr lang="en-US" smtClean="0"/>
              <a:pPr/>
              <a:t>2</a:t>
            </a:fld>
            <a:endParaRPr lang="en-US"/>
          </a:p>
        </p:txBody>
      </p:sp>
    </p:spTree>
    <p:extLst>
      <p:ext uri="{BB962C8B-B14F-4D97-AF65-F5344CB8AC3E}">
        <p14:creationId xmlns:p14="http://schemas.microsoft.com/office/powerpoint/2010/main" val="16601612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078C16-44BF-284C-9933-254A70F1656B}"/>
              </a:ext>
            </a:extLst>
          </p:cNvPr>
          <p:cNvSpPr>
            <a:spLocks noGrp="1"/>
          </p:cNvSpPr>
          <p:nvPr>
            <p:ph type="title"/>
          </p:nvPr>
        </p:nvSpPr>
        <p:spPr/>
        <p:txBody>
          <a:bodyPr/>
          <a:lstStyle/>
          <a:p>
            <a:r>
              <a:rPr lang="en-US" dirty="0"/>
              <a:t>Roll out of OneSource for Purchasing</a:t>
            </a:r>
          </a:p>
        </p:txBody>
      </p:sp>
      <p:sp>
        <p:nvSpPr>
          <p:cNvPr id="3" name="Content Placeholder 2">
            <a:extLst>
              <a:ext uri="{FF2B5EF4-FFF2-40B4-BE49-F238E27FC236}">
                <a16:creationId xmlns:a16="http://schemas.microsoft.com/office/drawing/2014/main" id="{AD2BEFDA-772F-6E44-99C0-7A7D42CAEDE0}"/>
              </a:ext>
            </a:extLst>
          </p:cNvPr>
          <p:cNvSpPr>
            <a:spLocks noGrp="1"/>
          </p:cNvSpPr>
          <p:nvPr>
            <p:ph idx="1"/>
          </p:nvPr>
        </p:nvSpPr>
        <p:spPr>
          <a:xfrm>
            <a:off x="457200" y="1531620"/>
            <a:ext cx="8229600" cy="5166360"/>
          </a:xfrm>
        </p:spPr>
        <p:txBody>
          <a:bodyPr>
            <a:normAutofit fontScale="40000" lnSpcReduction="20000"/>
          </a:bodyPr>
          <a:lstStyle/>
          <a:p>
            <a:endParaRPr lang="en-US" dirty="0"/>
          </a:p>
          <a:p>
            <a:r>
              <a:rPr lang="en-US" sz="3500" dirty="0"/>
              <a:t>OneSource currently offers access to 7 vendors (additional vendors coming soon): </a:t>
            </a:r>
          </a:p>
          <a:p>
            <a:pPr lvl="1"/>
            <a:r>
              <a:rPr lang="en-US" sz="3000" dirty="0"/>
              <a:t>Amazon</a:t>
            </a:r>
          </a:p>
          <a:p>
            <a:pPr lvl="1"/>
            <a:r>
              <a:rPr lang="en-US" sz="3000" dirty="0"/>
              <a:t>WB Mason</a:t>
            </a:r>
          </a:p>
          <a:p>
            <a:pPr lvl="1"/>
            <a:r>
              <a:rPr lang="en-US" sz="3000" dirty="0"/>
              <a:t>Fisher Scientific</a:t>
            </a:r>
          </a:p>
          <a:p>
            <a:pPr lvl="1"/>
            <a:r>
              <a:rPr lang="en-US" sz="3000" dirty="0"/>
              <a:t>Grainger</a:t>
            </a:r>
          </a:p>
          <a:p>
            <a:pPr lvl="1"/>
            <a:r>
              <a:rPr lang="en-US" sz="3000" dirty="0"/>
              <a:t>Airgas</a:t>
            </a:r>
          </a:p>
          <a:p>
            <a:pPr lvl="1"/>
            <a:r>
              <a:rPr lang="en-US" sz="3000" dirty="0"/>
              <a:t>Dupli</a:t>
            </a:r>
          </a:p>
          <a:p>
            <a:pPr lvl="1"/>
            <a:r>
              <a:rPr lang="en-US" sz="3000" dirty="0"/>
              <a:t>CDW-G</a:t>
            </a:r>
          </a:p>
          <a:p>
            <a:endParaRPr lang="en-US" dirty="0"/>
          </a:p>
          <a:p>
            <a:r>
              <a:rPr lang="en-US" sz="3500" dirty="0"/>
              <a:t>Whenever possible, all purchases from these vendors should be made through OneSource because of the efficiencies that it provides (less paperwork – no need to reconcile charges on a P-card, no need to save receipts, Amazon Prime membership is automatically included, usually 1-2 day delivery time, purchasing history stays in the system for future reference, etc.)</a:t>
            </a:r>
          </a:p>
          <a:p>
            <a:pPr marL="0" indent="0">
              <a:buNone/>
            </a:pPr>
            <a:endParaRPr lang="en-US" sz="3500" dirty="0"/>
          </a:p>
          <a:p>
            <a:r>
              <a:rPr lang="en-US" sz="3500" dirty="0"/>
              <a:t>Faculty members can still be reimbursed for Amazon purchases. Wesleyan will not, however, reimburse for:</a:t>
            </a:r>
          </a:p>
          <a:p>
            <a:pPr lvl="1"/>
            <a:r>
              <a:rPr lang="en-US" sz="3000" dirty="0"/>
              <a:t>Taxes (if purchased through Wesleyan, we do not pay taxes), </a:t>
            </a:r>
          </a:p>
          <a:p>
            <a:pPr lvl="1"/>
            <a:r>
              <a:rPr lang="en-US" sz="3000" dirty="0"/>
              <a:t>Cost of Amazon Prime membership.</a:t>
            </a:r>
          </a:p>
          <a:p>
            <a:pPr marL="0" indent="0">
              <a:buNone/>
            </a:pPr>
            <a:endParaRPr lang="en-US" dirty="0"/>
          </a:p>
          <a:p>
            <a:r>
              <a:rPr lang="en-US" sz="3500" dirty="0"/>
              <a:t>As of November 1, finance will review P-card statements to understand why purchases are being made outside of OneSource.</a:t>
            </a:r>
          </a:p>
          <a:p>
            <a:endParaRPr lang="en-US" sz="3500" dirty="0"/>
          </a:p>
          <a:p>
            <a:r>
              <a:rPr lang="en-US" sz="3500" dirty="0"/>
              <a:t>University purchases may be shipped to any valid University address, but should not be shipped to private addresses. </a:t>
            </a:r>
          </a:p>
          <a:p>
            <a:pPr lvl="1"/>
            <a:r>
              <a:rPr lang="en-US" sz="2900" dirty="0"/>
              <a:t>When there are long term absences from campus (study abroad, sabbatical/leaves) Wesleyan can add in an additional “ship to” address in the system.</a:t>
            </a:r>
          </a:p>
          <a:p>
            <a:endParaRPr lang="en-US" dirty="0"/>
          </a:p>
        </p:txBody>
      </p:sp>
      <p:sp>
        <p:nvSpPr>
          <p:cNvPr id="5" name="Slide Number Placeholder 4">
            <a:extLst>
              <a:ext uri="{FF2B5EF4-FFF2-40B4-BE49-F238E27FC236}">
                <a16:creationId xmlns:a16="http://schemas.microsoft.com/office/drawing/2014/main" id="{51D2862A-42E6-A041-A47B-C5718D72C777}"/>
              </a:ext>
            </a:extLst>
          </p:cNvPr>
          <p:cNvSpPr>
            <a:spLocks noGrp="1"/>
          </p:cNvSpPr>
          <p:nvPr>
            <p:ph type="sldNum" sz="quarter" idx="12"/>
          </p:nvPr>
        </p:nvSpPr>
        <p:spPr/>
        <p:txBody>
          <a:bodyPr/>
          <a:lstStyle/>
          <a:p>
            <a:fld id="{53C1B814-8A2A-EB4F-8AC1-87918F141A57}" type="slidenum">
              <a:rPr lang="en-US" smtClean="0"/>
              <a:pPr/>
              <a:t>20</a:t>
            </a:fld>
            <a:endParaRPr lang="en-US"/>
          </a:p>
        </p:txBody>
      </p:sp>
    </p:spTree>
    <p:extLst>
      <p:ext uri="{BB962C8B-B14F-4D97-AF65-F5344CB8AC3E}">
        <p14:creationId xmlns:p14="http://schemas.microsoft.com/office/powerpoint/2010/main" val="721131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E78D7-0633-9C44-A4D4-7C91BEEB0096}"/>
              </a:ext>
            </a:extLst>
          </p:cNvPr>
          <p:cNvSpPr>
            <a:spLocks noGrp="1"/>
          </p:cNvSpPr>
          <p:nvPr>
            <p:ph type="title"/>
          </p:nvPr>
        </p:nvSpPr>
        <p:spPr/>
        <p:txBody>
          <a:bodyPr/>
          <a:lstStyle/>
          <a:p>
            <a:r>
              <a:rPr lang="en-US" dirty="0"/>
              <a:t>Announcements</a:t>
            </a:r>
          </a:p>
        </p:txBody>
      </p:sp>
      <p:sp>
        <p:nvSpPr>
          <p:cNvPr id="3" name="Content Placeholder 2">
            <a:extLst>
              <a:ext uri="{FF2B5EF4-FFF2-40B4-BE49-F238E27FC236}">
                <a16:creationId xmlns:a16="http://schemas.microsoft.com/office/drawing/2014/main" id="{A74510E8-9F76-1842-8781-736AE7ABE50B}"/>
              </a:ext>
            </a:extLst>
          </p:cNvPr>
          <p:cNvSpPr>
            <a:spLocks noGrp="1"/>
          </p:cNvSpPr>
          <p:nvPr>
            <p:ph idx="1"/>
          </p:nvPr>
        </p:nvSpPr>
        <p:spPr/>
        <p:txBody>
          <a:bodyPr/>
          <a:lstStyle/>
          <a:p>
            <a:pPr marL="742950" lvl="1" indent="-285750"/>
            <a:r>
              <a:rPr lang="en-US" sz="2800" dirty="0"/>
              <a:t>Mentoring faculty</a:t>
            </a:r>
          </a:p>
          <a:p>
            <a:pPr lvl="1"/>
            <a:endParaRPr lang="en-US" sz="2800" dirty="0"/>
          </a:p>
          <a:p>
            <a:pPr marL="742950" lvl="1" indent="-285750"/>
            <a:r>
              <a:rPr lang="en-US" sz="2800" dirty="0"/>
              <a:t>Distribution of class times</a:t>
            </a:r>
          </a:p>
          <a:p>
            <a:pPr marL="1200150" lvl="2" indent="-285750"/>
            <a:r>
              <a:rPr lang="en-US" dirty="0"/>
              <a:t>Curriculum development opens Fri, Nov 1, 8:30am and closes Fri, Feb 7, 4:30pm</a:t>
            </a:r>
          </a:p>
          <a:p>
            <a:pPr marL="1200150" lvl="2" indent="-285750"/>
            <a:r>
              <a:rPr lang="en-US" dirty="0"/>
              <a:t>Class time distributions need to meet the 20/40/40 rule (exceptions require a petition to divisional dean)</a:t>
            </a:r>
          </a:p>
          <a:p>
            <a:pPr marL="1657350" lvl="3" indent="-285750"/>
            <a:r>
              <a:rPr lang="en-US" sz="1400" dirty="0"/>
              <a:t>20% begin by 10:30am</a:t>
            </a:r>
          </a:p>
          <a:p>
            <a:pPr marL="1657350" lvl="3" indent="-285750"/>
            <a:r>
              <a:rPr lang="en-US" sz="1400" dirty="0"/>
              <a:t>40% begin after 10:30 and by 2:30</a:t>
            </a:r>
          </a:p>
          <a:p>
            <a:pPr marL="1657350" lvl="3" indent="-285750"/>
            <a:r>
              <a:rPr lang="en-US" sz="1400" dirty="0"/>
              <a:t>40% begin after 2:30pm</a:t>
            </a:r>
          </a:p>
          <a:p>
            <a:pPr lvl="3"/>
            <a:br>
              <a:rPr lang="en-US" sz="900" dirty="0"/>
            </a:br>
            <a:r>
              <a:rPr lang="en-US" sz="900" dirty="0"/>
              <a:t>https://</a:t>
            </a:r>
            <a:r>
              <a:rPr lang="en-US" sz="900" dirty="0" err="1"/>
              <a:t>www.wesleyan.edu</a:t>
            </a:r>
            <a:r>
              <a:rPr lang="en-US" sz="900" dirty="0"/>
              <a:t>/registrar/</a:t>
            </a:r>
            <a:r>
              <a:rPr lang="en-US" sz="900" dirty="0" err="1"/>
              <a:t>course_information</a:t>
            </a:r>
            <a:r>
              <a:rPr lang="en-US" sz="900" dirty="0"/>
              <a:t>/Class%20schedule%20distribution%20requirements.html</a:t>
            </a:r>
          </a:p>
          <a:p>
            <a:endParaRPr lang="en-US" dirty="0"/>
          </a:p>
        </p:txBody>
      </p:sp>
      <p:sp>
        <p:nvSpPr>
          <p:cNvPr id="5" name="Slide Number Placeholder 4">
            <a:extLst>
              <a:ext uri="{FF2B5EF4-FFF2-40B4-BE49-F238E27FC236}">
                <a16:creationId xmlns:a16="http://schemas.microsoft.com/office/drawing/2014/main" id="{56227730-C4EA-A344-AF3B-F9C49E38A732}"/>
              </a:ext>
            </a:extLst>
          </p:cNvPr>
          <p:cNvSpPr>
            <a:spLocks noGrp="1"/>
          </p:cNvSpPr>
          <p:nvPr>
            <p:ph type="sldNum" sz="quarter" idx="12"/>
          </p:nvPr>
        </p:nvSpPr>
        <p:spPr/>
        <p:txBody>
          <a:bodyPr/>
          <a:lstStyle/>
          <a:p>
            <a:fld id="{53C1B814-8A2A-EB4F-8AC1-87918F141A57}" type="slidenum">
              <a:rPr lang="en-US" smtClean="0"/>
              <a:pPr/>
              <a:t>21</a:t>
            </a:fld>
            <a:endParaRPr lang="en-US"/>
          </a:p>
        </p:txBody>
      </p:sp>
    </p:spTree>
    <p:extLst>
      <p:ext uri="{BB962C8B-B14F-4D97-AF65-F5344CB8AC3E}">
        <p14:creationId xmlns:p14="http://schemas.microsoft.com/office/powerpoint/2010/main" val="39833428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THANK YOU!</a:t>
            </a:r>
          </a:p>
        </p:txBody>
      </p:sp>
      <p:sp>
        <p:nvSpPr>
          <p:cNvPr id="3" name="Content Placeholder 2"/>
          <p:cNvSpPr>
            <a:spLocks noGrp="1"/>
          </p:cNvSpPr>
          <p:nvPr>
            <p:ph idx="1"/>
          </p:nvPr>
        </p:nvSpPr>
        <p:spPr>
          <a:xfrm>
            <a:off x="457200" y="1828800"/>
            <a:ext cx="8229600" cy="4648200"/>
          </a:xfrm>
        </p:spPr>
        <p:txBody>
          <a:bodyPr/>
          <a:lstStyle/>
          <a:p>
            <a:pPr marL="0" indent="0">
              <a:buNone/>
            </a:pPr>
            <a:r>
              <a:rPr lang="en-US" dirty="0"/>
              <a:t>Next meeting: Tuesday, March 24, 11:50am - 1:10pm</a:t>
            </a:r>
          </a:p>
          <a:p>
            <a:endParaRPr lang="en-US" dirty="0"/>
          </a:p>
        </p:txBody>
      </p:sp>
      <p:sp>
        <p:nvSpPr>
          <p:cNvPr id="5" name="Slide Number Placeholder 4"/>
          <p:cNvSpPr>
            <a:spLocks noGrp="1"/>
          </p:cNvSpPr>
          <p:nvPr>
            <p:ph type="sldNum" sz="quarter" idx="12"/>
          </p:nvPr>
        </p:nvSpPr>
        <p:spPr/>
        <p:txBody>
          <a:bodyPr/>
          <a:lstStyle/>
          <a:p>
            <a:fld id="{53C1B814-8A2A-EB4F-8AC1-87918F141A57}" type="slidenum">
              <a:rPr lang="en-US" smtClean="0"/>
              <a:pPr/>
              <a:t>22</a:t>
            </a:fld>
            <a:endParaRPr lang="en-US"/>
          </a:p>
        </p:txBody>
      </p:sp>
    </p:spTree>
    <p:extLst>
      <p:ext uri="{BB962C8B-B14F-4D97-AF65-F5344CB8AC3E}">
        <p14:creationId xmlns:p14="http://schemas.microsoft.com/office/powerpoint/2010/main" val="2221443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Center for Pedagogical Innovation</a:t>
            </a:r>
          </a:p>
        </p:txBody>
      </p:sp>
      <p:sp>
        <p:nvSpPr>
          <p:cNvPr id="3" name="Content Placeholder 2"/>
          <p:cNvSpPr>
            <a:spLocks noGrp="1"/>
          </p:cNvSpPr>
          <p:nvPr>
            <p:ph idx="1"/>
          </p:nvPr>
        </p:nvSpPr>
        <p:spPr/>
        <p:txBody>
          <a:bodyPr/>
          <a:lstStyle/>
          <a:p>
            <a:pPr marL="0" indent="0">
              <a:buNone/>
            </a:pPr>
            <a:endParaRPr lang="en-US" i="1" dirty="0"/>
          </a:p>
          <a:p>
            <a:pPr marL="0" indent="0">
              <a:buNone/>
            </a:pPr>
            <a:r>
              <a:rPr lang="en-US" i="1" dirty="0"/>
              <a:t>The CPI’s mission is to provide Wesleyan University faculty and instructional staff with the infrastructural resources, technical and logistical assistance, and training and mentoring needed to design, test, and deliver innovative courses, instructional materials, formats or modes of delivery, and advising or mentoring programs.</a:t>
            </a:r>
          </a:p>
          <a:p>
            <a:pPr marL="0" indent="0">
              <a:buNone/>
            </a:pPr>
            <a:endParaRPr lang="en-US" i="1" dirty="0"/>
          </a:p>
          <a:p>
            <a:pPr marL="0" indent="0" algn="ctr">
              <a:buNone/>
            </a:pPr>
            <a:r>
              <a:rPr lang="en-US" i="1" dirty="0">
                <a:hlinkClick r:id="rId2"/>
              </a:rPr>
              <a:t>www.wesleyan.edu/cpi</a:t>
            </a:r>
            <a:endParaRPr lang="en-US" i="1" dirty="0"/>
          </a:p>
          <a:p>
            <a:pPr marL="0" indent="0">
              <a:buNone/>
            </a:pPr>
            <a:endParaRPr lang="en-US" i="1" dirty="0"/>
          </a:p>
        </p:txBody>
      </p:sp>
      <p:sp>
        <p:nvSpPr>
          <p:cNvPr id="5" name="Slide Number Placeholder 4"/>
          <p:cNvSpPr>
            <a:spLocks noGrp="1"/>
          </p:cNvSpPr>
          <p:nvPr>
            <p:ph type="sldNum" sz="quarter" idx="12"/>
          </p:nvPr>
        </p:nvSpPr>
        <p:spPr/>
        <p:txBody>
          <a:bodyPr/>
          <a:lstStyle/>
          <a:p>
            <a:fld id="{53C1B814-8A2A-EB4F-8AC1-87918F141A57}" type="slidenum">
              <a:rPr lang="en-US" smtClean="0"/>
              <a:pPr/>
              <a:t>3</a:t>
            </a:fld>
            <a:endParaRPr lang="en-US"/>
          </a:p>
        </p:txBody>
      </p:sp>
    </p:spTree>
    <p:extLst>
      <p:ext uri="{BB962C8B-B14F-4D97-AF65-F5344CB8AC3E}">
        <p14:creationId xmlns:p14="http://schemas.microsoft.com/office/powerpoint/2010/main" val="869377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CPI Faculty</a:t>
            </a:r>
          </a:p>
        </p:txBody>
      </p:sp>
      <p:sp>
        <p:nvSpPr>
          <p:cNvPr id="3" name="Content Placeholder 2"/>
          <p:cNvSpPr>
            <a:spLocks noGrp="1"/>
          </p:cNvSpPr>
          <p:nvPr>
            <p:ph idx="1"/>
          </p:nvPr>
        </p:nvSpPr>
        <p:spPr/>
        <p:txBody>
          <a:bodyPr/>
          <a:lstStyle/>
          <a:p>
            <a:r>
              <a:rPr lang="en-US" dirty="0"/>
              <a:t>Jennifer Rose, Director &amp; Professor of the Practice (</a:t>
            </a:r>
            <a:r>
              <a:rPr lang="en-US" dirty="0">
                <a:hlinkClick r:id="rId2"/>
              </a:rPr>
              <a:t>jrose01@wesleyan.edu</a:t>
            </a:r>
            <a:r>
              <a:rPr lang="en-US" dirty="0"/>
              <a:t>, X2406)</a:t>
            </a:r>
          </a:p>
          <a:p>
            <a:endParaRPr lang="en-US" dirty="0"/>
          </a:p>
          <a:p>
            <a:r>
              <a:rPr lang="en-US" dirty="0"/>
              <a:t>Amy </a:t>
            </a:r>
            <a:r>
              <a:rPr lang="en-US" dirty="0" err="1"/>
              <a:t>Grillo</a:t>
            </a:r>
            <a:r>
              <a:rPr lang="en-US" dirty="0"/>
              <a:t>, Professor of the Practice in Education Studies (</a:t>
            </a:r>
            <a:r>
              <a:rPr lang="en-US" dirty="0">
                <a:hlinkClick r:id="rId3"/>
              </a:rPr>
              <a:t>agrillo@wesleyan.edu</a:t>
            </a:r>
            <a:r>
              <a:rPr lang="en-US" dirty="0"/>
              <a:t>, X3043)</a:t>
            </a:r>
          </a:p>
          <a:p>
            <a:endParaRPr lang="en-US" dirty="0"/>
          </a:p>
          <a:p>
            <a:r>
              <a:rPr lang="en-US" dirty="0"/>
              <a:t>Sarah Ryan, Professor of the Practice in Oral Communication (</a:t>
            </a:r>
            <a:r>
              <a:rPr lang="en-US" dirty="0">
                <a:hlinkClick r:id="rId4"/>
              </a:rPr>
              <a:t>sryan@wesleyan.edu</a:t>
            </a:r>
            <a:r>
              <a:rPr lang="en-US" dirty="0"/>
              <a:t>, X3179)</a:t>
            </a:r>
          </a:p>
        </p:txBody>
      </p:sp>
      <p:sp>
        <p:nvSpPr>
          <p:cNvPr id="5" name="Slide Number Placeholder 4"/>
          <p:cNvSpPr>
            <a:spLocks noGrp="1"/>
          </p:cNvSpPr>
          <p:nvPr>
            <p:ph type="sldNum" sz="quarter" idx="12"/>
          </p:nvPr>
        </p:nvSpPr>
        <p:spPr/>
        <p:txBody>
          <a:bodyPr/>
          <a:lstStyle/>
          <a:p>
            <a:fld id="{53C1B814-8A2A-EB4F-8AC1-87918F141A57}" type="slidenum">
              <a:rPr lang="en-US" smtClean="0"/>
              <a:pPr/>
              <a:t>4</a:t>
            </a:fld>
            <a:endParaRPr lang="en-US" dirty="0"/>
          </a:p>
        </p:txBody>
      </p:sp>
    </p:spTree>
    <p:extLst>
      <p:ext uri="{BB962C8B-B14F-4D97-AF65-F5344CB8AC3E}">
        <p14:creationId xmlns:p14="http://schemas.microsoft.com/office/powerpoint/2010/main" val="16703301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Major CPI Initiatives</a:t>
            </a:r>
          </a:p>
        </p:txBody>
      </p:sp>
      <p:sp>
        <p:nvSpPr>
          <p:cNvPr id="3" name="Content Placeholder 2"/>
          <p:cNvSpPr>
            <a:spLocks noGrp="1"/>
          </p:cNvSpPr>
          <p:nvPr>
            <p:ph idx="1"/>
          </p:nvPr>
        </p:nvSpPr>
        <p:spPr>
          <a:xfrm>
            <a:off x="457200" y="1554020"/>
            <a:ext cx="8229600" cy="4876800"/>
          </a:xfrm>
        </p:spPr>
        <p:txBody>
          <a:bodyPr>
            <a:normAutofit fontScale="92500" lnSpcReduction="20000"/>
          </a:bodyPr>
          <a:lstStyle/>
          <a:p>
            <a:r>
              <a:rPr lang="en-US" dirty="0"/>
              <a:t>Instructional Design &amp; Development</a:t>
            </a:r>
          </a:p>
          <a:p>
            <a:pPr lvl="1"/>
            <a:r>
              <a:rPr lang="en-US" dirty="0"/>
              <a:t>Compass Workshops</a:t>
            </a:r>
          </a:p>
          <a:p>
            <a:pPr lvl="1"/>
            <a:r>
              <a:rPr lang="en-US" dirty="0"/>
              <a:t>Faculty Consultation</a:t>
            </a:r>
          </a:p>
          <a:p>
            <a:r>
              <a:rPr lang="en-US" dirty="0"/>
              <a:t>Oral Communication</a:t>
            </a:r>
          </a:p>
          <a:p>
            <a:pPr lvl="1"/>
            <a:r>
              <a:rPr lang="en-US" dirty="0"/>
              <a:t>Workshops (Sarah Ryan)</a:t>
            </a:r>
          </a:p>
          <a:p>
            <a:pPr lvl="1"/>
            <a:r>
              <a:rPr lang="en-US" dirty="0"/>
              <a:t>Faculty Consultation</a:t>
            </a:r>
          </a:p>
          <a:p>
            <a:pPr lvl="1"/>
            <a:r>
              <a:rPr lang="en-US" dirty="0"/>
              <a:t>Presentation Studio</a:t>
            </a:r>
          </a:p>
          <a:p>
            <a:r>
              <a:rPr lang="en-US" dirty="0"/>
              <a:t>Universal Design for Instruction</a:t>
            </a:r>
          </a:p>
          <a:p>
            <a:pPr lvl="1"/>
            <a:r>
              <a:rPr lang="en-US" dirty="0"/>
              <a:t>Workshops (Amy </a:t>
            </a:r>
            <a:r>
              <a:rPr lang="en-US" dirty="0" err="1"/>
              <a:t>Grillo</a:t>
            </a:r>
            <a:r>
              <a:rPr lang="en-US" dirty="0"/>
              <a:t>)</a:t>
            </a:r>
          </a:p>
          <a:p>
            <a:pPr lvl="1"/>
            <a:r>
              <a:rPr lang="en-US" dirty="0"/>
              <a:t>Syllabus Design</a:t>
            </a:r>
          </a:p>
          <a:p>
            <a:pPr lvl="1"/>
            <a:r>
              <a:rPr lang="en-US" dirty="0"/>
              <a:t>Web Accessibility</a:t>
            </a:r>
          </a:p>
          <a:p>
            <a:pPr lvl="1"/>
            <a:r>
              <a:rPr lang="en-US" dirty="0"/>
              <a:t>Faculty Consultation</a:t>
            </a:r>
          </a:p>
          <a:p>
            <a:r>
              <a:rPr lang="en-US" dirty="0"/>
              <a:t>Faculty Seminar on Race and Pedagogy</a:t>
            </a:r>
          </a:p>
          <a:p>
            <a:r>
              <a:rPr lang="en-US" dirty="0"/>
              <a:t>Project-Based Learning</a:t>
            </a:r>
          </a:p>
          <a:p>
            <a:r>
              <a:rPr lang="en-US" dirty="0"/>
              <a:t>Coursera</a:t>
            </a:r>
          </a:p>
          <a:p>
            <a:endParaRPr lang="en-US" dirty="0"/>
          </a:p>
        </p:txBody>
      </p:sp>
      <p:sp>
        <p:nvSpPr>
          <p:cNvPr id="5" name="Slide Number Placeholder 4"/>
          <p:cNvSpPr>
            <a:spLocks noGrp="1"/>
          </p:cNvSpPr>
          <p:nvPr>
            <p:ph type="sldNum" sz="quarter" idx="12"/>
          </p:nvPr>
        </p:nvSpPr>
        <p:spPr/>
        <p:txBody>
          <a:bodyPr/>
          <a:lstStyle/>
          <a:p>
            <a:fld id="{53C1B814-8A2A-EB4F-8AC1-87918F141A57}" type="slidenum">
              <a:rPr lang="en-US" smtClean="0"/>
              <a:pPr/>
              <a:t>5</a:t>
            </a:fld>
            <a:endParaRPr lang="en-US"/>
          </a:p>
        </p:txBody>
      </p:sp>
    </p:spTree>
    <p:extLst>
      <p:ext uri="{BB962C8B-B14F-4D97-AF65-F5344CB8AC3E}">
        <p14:creationId xmlns:p14="http://schemas.microsoft.com/office/powerpoint/2010/main" val="21657325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CPI Support</a:t>
            </a:r>
          </a:p>
        </p:txBody>
      </p:sp>
      <p:sp>
        <p:nvSpPr>
          <p:cNvPr id="3" name="Content Placeholder 2"/>
          <p:cNvSpPr>
            <a:spLocks noGrp="1"/>
          </p:cNvSpPr>
          <p:nvPr>
            <p:ph idx="1"/>
          </p:nvPr>
        </p:nvSpPr>
        <p:spPr>
          <a:xfrm>
            <a:off x="457200" y="1554020"/>
            <a:ext cx="8439374" cy="4876800"/>
          </a:xfrm>
        </p:spPr>
        <p:txBody>
          <a:bodyPr>
            <a:normAutofit/>
          </a:bodyPr>
          <a:lstStyle/>
          <a:p>
            <a:r>
              <a:rPr lang="en-US" dirty="0"/>
              <a:t>Student Employee Support grants (CPI Mellon grant)</a:t>
            </a:r>
          </a:p>
          <a:p>
            <a:pPr lvl="1"/>
            <a:r>
              <a:rPr lang="en-US" dirty="0"/>
              <a:t>$15,920 promised for 2019-2020</a:t>
            </a:r>
          </a:p>
          <a:p>
            <a:r>
              <a:rPr lang="en-US" dirty="0"/>
              <a:t>CPI Mellon funded Faculty Travel grants (CPI Mellon grant)</a:t>
            </a:r>
          </a:p>
          <a:p>
            <a:pPr lvl="1"/>
            <a:r>
              <a:rPr lang="en-US" dirty="0"/>
              <a:t>$7,431 promised for 2019-2020</a:t>
            </a:r>
          </a:p>
          <a:p>
            <a:r>
              <a:rPr lang="en-US" dirty="0"/>
              <a:t>CPI Innovation grants</a:t>
            </a:r>
          </a:p>
          <a:p>
            <a:pPr lvl="1"/>
            <a:r>
              <a:rPr lang="en-US" dirty="0"/>
              <a:t>Applications due November 15, 2019</a:t>
            </a:r>
          </a:p>
          <a:p>
            <a:r>
              <a:rPr lang="en-US" dirty="0"/>
              <a:t>Additional support for speakers/workshops/seminars</a:t>
            </a:r>
          </a:p>
          <a:p>
            <a:pPr lvl="1"/>
            <a:endParaRPr lang="en-US" dirty="0"/>
          </a:p>
          <a:p>
            <a:endParaRPr lang="en-US" dirty="0"/>
          </a:p>
          <a:p>
            <a:endParaRPr lang="en-US" dirty="0"/>
          </a:p>
        </p:txBody>
      </p:sp>
      <p:sp>
        <p:nvSpPr>
          <p:cNvPr id="5" name="Slide Number Placeholder 4"/>
          <p:cNvSpPr>
            <a:spLocks noGrp="1"/>
          </p:cNvSpPr>
          <p:nvPr>
            <p:ph type="sldNum" sz="quarter" idx="12"/>
          </p:nvPr>
        </p:nvSpPr>
        <p:spPr/>
        <p:txBody>
          <a:bodyPr/>
          <a:lstStyle/>
          <a:p>
            <a:fld id="{53C1B814-8A2A-EB4F-8AC1-87918F141A57}" type="slidenum">
              <a:rPr lang="en-US" smtClean="0"/>
              <a:pPr/>
              <a:t>6</a:t>
            </a:fld>
            <a:endParaRPr lang="en-US"/>
          </a:p>
        </p:txBody>
      </p:sp>
    </p:spTree>
    <p:extLst>
      <p:ext uri="{BB962C8B-B14F-4D97-AF65-F5344CB8AC3E}">
        <p14:creationId xmlns:p14="http://schemas.microsoft.com/office/powerpoint/2010/main" val="631667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A9633-CAC9-B248-BA45-4CD3CEF1F0EC}"/>
              </a:ext>
            </a:extLst>
          </p:cNvPr>
          <p:cNvSpPr>
            <a:spLocks noGrp="1"/>
          </p:cNvSpPr>
          <p:nvPr>
            <p:ph type="title"/>
          </p:nvPr>
        </p:nvSpPr>
        <p:spPr/>
        <p:txBody>
          <a:bodyPr/>
          <a:lstStyle/>
          <a:p>
            <a:r>
              <a:rPr lang="en-US" b="1" dirty="0"/>
              <a:t>Oral Communication</a:t>
            </a:r>
            <a:endParaRPr lang="en-US" dirty="0"/>
          </a:p>
        </p:txBody>
      </p:sp>
      <p:sp>
        <p:nvSpPr>
          <p:cNvPr id="3" name="Content Placeholder 2">
            <a:extLst>
              <a:ext uri="{FF2B5EF4-FFF2-40B4-BE49-F238E27FC236}">
                <a16:creationId xmlns:a16="http://schemas.microsoft.com/office/drawing/2014/main" id="{53B7D12F-E57F-6F40-843B-F53EA4E963FA}"/>
              </a:ext>
            </a:extLst>
          </p:cNvPr>
          <p:cNvSpPr>
            <a:spLocks noGrp="1"/>
          </p:cNvSpPr>
          <p:nvPr>
            <p:ph idx="1"/>
          </p:nvPr>
        </p:nvSpPr>
        <p:spPr>
          <a:xfrm>
            <a:off x="457199" y="1600200"/>
            <a:ext cx="8482406" cy="4876800"/>
          </a:xfrm>
        </p:spPr>
        <p:txBody>
          <a:bodyPr>
            <a:normAutofit/>
          </a:bodyPr>
          <a:lstStyle/>
          <a:p>
            <a:pPr marL="0" indent="0">
              <a:spcAft>
                <a:spcPts val="600"/>
              </a:spcAft>
              <a:buNone/>
            </a:pPr>
            <a:r>
              <a:rPr lang="en-US" b="1" dirty="0"/>
              <a:t>Sarah Ryan, JD, PhD, Esq.</a:t>
            </a:r>
          </a:p>
          <a:p>
            <a:r>
              <a:rPr lang="en-US" dirty="0"/>
              <a:t>Educational Background</a:t>
            </a:r>
          </a:p>
          <a:p>
            <a:pPr lvl="1"/>
            <a:r>
              <a:rPr lang="en-US" dirty="0"/>
              <a:t>B.A., Organizational Communication</a:t>
            </a:r>
          </a:p>
          <a:p>
            <a:pPr lvl="1"/>
            <a:r>
              <a:rPr lang="en-US" dirty="0"/>
              <a:t>M.A., Interpersonal Communication</a:t>
            </a:r>
          </a:p>
          <a:p>
            <a:pPr lvl="1"/>
            <a:r>
              <a:rPr lang="en-US" dirty="0"/>
              <a:t>Ph.D., Rhetorical Criticism, concentration in Political Science</a:t>
            </a:r>
          </a:p>
          <a:p>
            <a:pPr lvl="1">
              <a:spcAft>
                <a:spcPts val="600"/>
              </a:spcAft>
            </a:pPr>
            <a:r>
              <a:rPr lang="en-US" dirty="0"/>
              <a:t>J.D. and post-graduate legal practice experience</a:t>
            </a:r>
          </a:p>
          <a:p>
            <a:r>
              <a:rPr lang="en-US" dirty="0"/>
              <a:t>2019-20 Undergraduate Courses</a:t>
            </a:r>
          </a:p>
          <a:p>
            <a:pPr lvl="1"/>
            <a:r>
              <a:rPr lang="en-US" dirty="0"/>
              <a:t>Diffusion of Innovation (FYS, fall 2019)		</a:t>
            </a:r>
          </a:p>
          <a:p>
            <a:pPr lvl="1"/>
            <a:r>
              <a:rPr lang="en-US" dirty="0"/>
              <a:t>Communicate for Good (public speaking, spring 2020)	</a:t>
            </a:r>
          </a:p>
          <a:p>
            <a:pPr lvl="1"/>
            <a:r>
              <a:rPr lang="en-US" dirty="0"/>
              <a:t>From Litigation to Restorative Justice (negotiation skills, spring 2020)</a:t>
            </a:r>
          </a:p>
          <a:p>
            <a:pPr lvl="1"/>
            <a:r>
              <a:rPr lang="en-US" dirty="0"/>
              <a:t>Saving the republic (Plato’s </a:t>
            </a:r>
            <a:r>
              <a:rPr lang="en-US" i="1" dirty="0"/>
              <a:t>Republic</a:t>
            </a:r>
            <a:r>
              <a:rPr lang="en-US" dirty="0"/>
              <a:t> debate course, summer 2020)</a:t>
            </a:r>
          </a:p>
          <a:p>
            <a:endParaRPr lang="en-US" dirty="0"/>
          </a:p>
          <a:p>
            <a:endParaRPr lang="en-US" dirty="0"/>
          </a:p>
        </p:txBody>
      </p:sp>
      <p:sp>
        <p:nvSpPr>
          <p:cNvPr id="5" name="Slide Number Placeholder 4">
            <a:extLst>
              <a:ext uri="{FF2B5EF4-FFF2-40B4-BE49-F238E27FC236}">
                <a16:creationId xmlns:a16="http://schemas.microsoft.com/office/drawing/2014/main" id="{60B83E4E-B086-454B-860B-4BCC83F81522}"/>
              </a:ext>
            </a:extLst>
          </p:cNvPr>
          <p:cNvSpPr>
            <a:spLocks noGrp="1"/>
          </p:cNvSpPr>
          <p:nvPr>
            <p:ph type="sldNum" sz="quarter" idx="12"/>
          </p:nvPr>
        </p:nvSpPr>
        <p:spPr/>
        <p:txBody>
          <a:bodyPr/>
          <a:lstStyle/>
          <a:p>
            <a:fld id="{53C1B814-8A2A-EB4F-8AC1-87918F141A57}" type="slidenum">
              <a:rPr lang="en-US" smtClean="0"/>
              <a:pPr/>
              <a:t>7</a:t>
            </a:fld>
            <a:endParaRPr lang="en-US"/>
          </a:p>
        </p:txBody>
      </p:sp>
    </p:spTree>
    <p:extLst>
      <p:ext uri="{BB962C8B-B14F-4D97-AF65-F5344CB8AC3E}">
        <p14:creationId xmlns:p14="http://schemas.microsoft.com/office/powerpoint/2010/main" val="279749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20809-86DF-B541-9000-1877105DE4EC}"/>
              </a:ext>
            </a:extLst>
          </p:cNvPr>
          <p:cNvSpPr>
            <a:spLocks noGrp="1"/>
          </p:cNvSpPr>
          <p:nvPr>
            <p:ph type="title"/>
          </p:nvPr>
        </p:nvSpPr>
        <p:spPr/>
        <p:txBody>
          <a:bodyPr/>
          <a:lstStyle/>
          <a:p>
            <a:r>
              <a:rPr lang="en-US" b="1" dirty="0"/>
              <a:t>Oral Communication</a:t>
            </a:r>
            <a:endParaRPr lang="en-US" dirty="0"/>
          </a:p>
        </p:txBody>
      </p:sp>
      <p:sp>
        <p:nvSpPr>
          <p:cNvPr id="3" name="Content Placeholder 2">
            <a:extLst>
              <a:ext uri="{FF2B5EF4-FFF2-40B4-BE49-F238E27FC236}">
                <a16:creationId xmlns:a16="http://schemas.microsoft.com/office/drawing/2014/main" id="{74AC9125-6875-2546-AC24-593717906E59}"/>
              </a:ext>
            </a:extLst>
          </p:cNvPr>
          <p:cNvSpPr>
            <a:spLocks noGrp="1"/>
          </p:cNvSpPr>
          <p:nvPr>
            <p:ph idx="1"/>
          </p:nvPr>
        </p:nvSpPr>
        <p:spPr>
          <a:xfrm>
            <a:off x="457200" y="1600200"/>
            <a:ext cx="8570068" cy="4876800"/>
          </a:xfrm>
        </p:spPr>
        <p:txBody>
          <a:bodyPr>
            <a:normAutofit/>
          </a:bodyPr>
          <a:lstStyle/>
          <a:p>
            <a:pPr marL="0" indent="0">
              <a:buNone/>
            </a:pPr>
            <a:r>
              <a:rPr lang="en-US" b="1" dirty="0"/>
              <a:t>Fall 2019 Faculty Support</a:t>
            </a:r>
          </a:p>
          <a:p>
            <a:r>
              <a:rPr lang="en-US" sz="2000" dirty="0"/>
              <a:t>Taught ‘genres of communication’ workshop at new faculty orientation</a:t>
            </a:r>
          </a:p>
          <a:p>
            <a:r>
              <a:rPr lang="en-US" sz="2000" dirty="0"/>
              <a:t>Supplied resources for leading science journal discussions</a:t>
            </a:r>
          </a:p>
          <a:p>
            <a:r>
              <a:rPr lang="en-US" sz="2000" dirty="0"/>
              <a:t>Spoke to science faculty about oral presentation outlining and grading</a:t>
            </a:r>
          </a:p>
          <a:p>
            <a:r>
              <a:rPr lang="en-US" sz="2000" dirty="0"/>
              <a:t>Co-organizing oral communication consortium faculty meeting</a:t>
            </a:r>
          </a:p>
          <a:p>
            <a:r>
              <a:rPr lang="en-US" sz="2000" dirty="0"/>
              <a:t>Delivering Compass workshop on conflict-centered pedagogy (Nov. 21)</a:t>
            </a:r>
          </a:p>
          <a:p>
            <a:endParaRPr lang="en-US" sz="2000" dirty="0"/>
          </a:p>
          <a:p>
            <a:pPr marL="0" indent="0">
              <a:buNone/>
            </a:pPr>
            <a:r>
              <a:rPr lang="en-US" b="1" dirty="0"/>
              <a:t>Future Faculty Support</a:t>
            </a:r>
          </a:p>
          <a:p>
            <a:r>
              <a:rPr lang="en-US" sz="2000" dirty="0"/>
              <a:t>Just-in-time class activities, support resources, and grading rubrics</a:t>
            </a:r>
          </a:p>
          <a:p>
            <a:r>
              <a:rPr lang="en-US" sz="2000" dirty="0"/>
              <a:t>Advanced-planning course design (e.g., debate-centered course)</a:t>
            </a:r>
          </a:p>
          <a:p>
            <a:endParaRPr lang="en-US" sz="2000" dirty="0"/>
          </a:p>
        </p:txBody>
      </p:sp>
      <p:sp>
        <p:nvSpPr>
          <p:cNvPr id="5" name="Slide Number Placeholder 4">
            <a:extLst>
              <a:ext uri="{FF2B5EF4-FFF2-40B4-BE49-F238E27FC236}">
                <a16:creationId xmlns:a16="http://schemas.microsoft.com/office/drawing/2014/main" id="{83C07113-3B24-504A-9A0F-B050AD25A121}"/>
              </a:ext>
            </a:extLst>
          </p:cNvPr>
          <p:cNvSpPr>
            <a:spLocks noGrp="1"/>
          </p:cNvSpPr>
          <p:nvPr>
            <p:ph type="sldNum" sz="quarter" idx="12"/>
          </p:nvPr>
        </p:nvSpPr>
        <p:spPr/>
        <p:txBody>
          <a:bodyPr/>
          <a:lstStyle/>
          <a:p>
            <a:fld id="{53C1B814-8A2A-EB4F-8AC1-87918F141A57}" type="slidenum">
              <a:rPr lang="en-US" smtClean="0"/>
              <a:pPr/>
              <a:t>8</a:t>
            </a:fld>
            <a:endParaRPr lang="en-US"/>
          </a:p>
        </p:txBody>
      </p:sp>
    </p:spTree>
    <p:extLst>
      <p:ext uri="{BB962C8B-B14F-4D97-AF65-F5344CB8AC3E}">
        <p14:creationId xmlns:p14="http://schemas.microsoft.com/office/powerpoint/2010/main" val="1112389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20809-86DF-B541-9000-1877105DE4EC}"/>
              </a:ext>
            </a:extLst>
          </p:cNvPr>
          <p:cNvSpPr>
            <a:spLocks noGrp="1"/>
          </p:cNvSpPr>
          <p:nvPr>
            <p:ph type="title"/>
          </p:nvPr>
        </p:nvSpPr>
        <p:spPr/>
        <p:txBody>
          <a:bodyPr/>
          <a:lstStyle/>
          <a:p>
            <a:r>
              <a:rPr lang="en-US" b="1" dirty="0"/>
              <a:t>Oral Communication</a:t>
            </a:r>
            <a:endParaRPr lang="en-US" dirty="0"/>
          </a:p>
        </p:txBody>
      </p:sp>
      <p:sp>
        <p:nvSpPr>
          <p:cNvPr id="3" name="Content Placeholder 2">
            <a:extLst>
              <a:ext uri="{FF2B5EF4-FFF2-40B4-BE49-F238E27FC236}">
                <a16:creationId xmlns:a16="http://schemas.microsoft.com/office/drawing/2014/main" id="{74AC9125-6875-2546-AC24-593717906E59}"/>
              </a:ext>
            </a:extLst>
          </p:cNvPr>
          <p:cNvSpPr>
            <a:spLocks noGrp="1"/>
          </p:cNvSpPr>
          <p:nvPr>
            <p:ph idx="1"/>
          </p:nvPr>
        </p:nvSpPr>
        <p:spPr>
          <a:xfrm>
            <a:off x="457200" y="1600200"/>
            <a:ext cx="8142051" cy="4876800"/>
          </a:xfrm>
        </p:spPr>
        <p:txBody>
          <a:bodyPr>
            <a:normAutofit fontScale="92500"/>
          </a:bodyPr>
          <a:lstStyle/>
          <a:p>
            <a:pPr marL="0" indent="0" algn="just">
              <a:buNone/>
            </a:pPr>
            <a:r>
              <a:rPr lang="en-US" i="1" dirty="0"/>
              <a:t>Compass Workshop</a:t>
            </a:r>
            <a:r>
              <a:rPr lang="en-US" dirty="0"/>
              <a:t>: Nov. 21 at 12:00-1:00 PM in ALLB 311</a:t>
            </a:r>
          </a:p>
          <a:p>
            <a:pPr marL="0" indent="0" algn="just">
              <a:buNone/>
            </a:pPr>
            <a:endParaRPr lang="en-US" sz="1300" b="1" i="1" dirty="0"/>
          </a:p>
          <a:p>
            <a:pPr marL="0" indent="0">
              <a:buNone/>
            </a:pPr>
            <a:r>
              <a:rPr lang="en-US" sz="2200" b="1" i="1" dirty="0"/>
              <a:t>Argumentation, Debate, and Role-Playing: Cultivating Oral Expression in Safe Spaces</a:t>
            </a:r>
          </a:p>
          <a:p>
            <a:pPr marL="0" indent="0">
              <a:buNone/>
            </a:pPr>
            <a:endParaRPr lang="en-US" sz="1100" dirty="0"/>
          </a:p>
          <a:p>
            <a:pPr marL="0" indent="0" algn="just">
              <a:buNone/>
            </a:pPr>
            <a:r>
              <a:rPr lang="en-US" sz="2200" dirty="0"/>
              <a:t>Conflict-centered pedagogies can promote deeper learning, empathy, and self-expression. Structured argumentation and debate exercises can embolden reticent students to tap into deep wells of competitive-ness and face their fears of public speaking and performance. Research into role-playing pedagogies has shown that students will take risks in ‘liminal spaces’ where their ideas, but not identities, are on the line.</a:t>
            </a:r>
          </a:p>
          <a:p>
            <a:pPr marL="0" indent="0" algn="just">
              <a:buNone/>
            </a:pPr>
            <a:endParaRPr lang="en-US" sz="1100" dirty="0"/>
          </a:p>
          <a:p>
            <a:pPr marL="0" indent="0" algn="just">
              <a:buNone/>
            </a:pPr>
            <a:r>
              <a:rPr lang="en-US" sz="2200" dirty="0"/>
              <a:t>This workshop will explore best practices for structuring two and four-person debates, creating dialogic safe spaces, and promoting deeper learning through argument, debate, and other forms of oral advocacy. </a:t>
            </a:r>
          </a:p>
          <a:p>
            <a:endParaRPr lang="en-US" sz="2000" dirty="0"/>
          </a:p>
        </p:txBody>
      </p:sp>
      <p:sp>
        <p:nvSpPr>
          <p:cNvPr id="5" name="Slide Number Placeholder 4">
            <a:extLst>
              <a:ext uri="{FF2B5EF4-FFF2-40B4-BE49-F238E27FC236}">
                <a16:creationId xmlns:a16="http://schemas.microsoft.com/office/drawing/2014/main" id="{83C07113-3B24-504A-9A0F-B050AD25A121}"/>
              </a:ext>
            </a:extLst>
          </p:cNvPr>
          <p:cNvSpPr>
            <a:spLocks noGrp="1"/>
          </p:cNvSpPr>
          <p:nvPr>
            <p:ph type="sldNum" sz="quarter" idx="12"/>
          </p:nvPr>
        </p:nvSpPr>
        <p:spPr/>
        <p:txBody>
          <a:bodyPr/>
          <a:lstStyle/>
          <a:p>
            <a:fld id="{53C1B814-8A2A-EB4F-8AC1-87918F141A57}" type="slidenum">
              <a:rPr lang="en-US" smtClean="0"/>
              <a:pPr/>
              <a:t>9</a:t>
            </a:fld>
            <a:endParaRPr lang="en-US"/>
          </a:p>
        </p:txBody>
      </p:sp>
    </p:spTree>
    <p:extLst>
      <p:ext uri="{BB962C8B-B14F-4D97-AF65-F5344CB8AC3E}">
        <p14:creationId xmlns:p14="http://schemas.microsoft.com/office/powerpoint/2010/main" val="326419598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Clarity.thmx</Template>
  <TotalTime>12438</TotalTime>
  <Words>1374</Words>
  <Application>Microsoft Macintosh PowerPoint</Application>
  <PresentationFormat>On-screen Show (4:3)</PresentationFormat>
  <Paragraphs>261</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Clarity</vt:lpstr>
      <vt:lpstr>CHAIRS MEETING </vt:lpstr>
      <vt:lpstr>AGENDA</vt:lpstr>
      <vt:lpstr>Center for Pedagogical Innovation</vt:lpstr>
      <vt:lpstr>CPI Faculty</vt:lpstr>
      <vt:lpstr>Major CPI Initiatives</vt:lpstr>
      <vt:lpstr>CPI Support</vt:lpstr>
      <vt:lpstr>Oral Communication</vt:lpstr>
      <vt:lpstr>Oral Communication</vt:lpstr>
      <vt:lpstr>Oral Communication</vt:lpstr>
      <vt:lpstr>Pedagogical Support</vt:lpstr>
      <vt:lpstr>Pedagogical Support</vt:lpstr>
      <vt:lpstr>Pedagogical Support</vt:lpstr>
      <vt:lpstr>Pedagogical Support</vt:lpstr>
      <vt:lpstr>PowerPoint Presentation</vt:lpstr>
      <vt:lpstr>PowerPoint Presentation</vt:lpstr>
      <vt:lpstr>FYS 17-20</vt:lpstr>
      <vt:lpstr>FYS Goals</vt:lpstr>
      <vt:lpstr>FYS Incentives</vt:lpstr>
      <vt:lpstr>PowerPoint Presentation</vt:lpstr>
      <vt:lpstr>Roll out of OneSource for Purchasing</vt:lpstr>
      <vt:lpstr>Announcements</vt:lpstr>
      <vt:lpstr>THANK YOU!</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Class Initiative</dc:title>
  <dc:creator>nathan peters</dc:creator>
  <cp:lastModifiedBy>Culotta, Sheryl</cp:lastModifiedBy>
  <cp:revision>310</cp:revision>
  <cp:lastPrinted>2013-11-05T18:55:37Z</cp:lastPrinted>
  <dcterms:created xsi:type="dcterms:W3CDTF">2011-03-22T14:32:38Z</dcterms:created>
  <dcterms:modified xsi:type="dcterms:W3CDTF">2019-10-29T15:33:28Z</dcterms:modified>
</cp:coreProperties>
</file>