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305" r:id="rId3"/>
    <p:sldId id="261" r:id="rId4"/>
    <p:sldId id="263" r:id="rId5"/>
    <p:sldId id="264" r:id="rId6"/>
    <p:sldId id="278" r:id="rId7"/>
    <p:sldId id="306" r:id="rId8"/>
    <p:sldId id="265" r:id="rId9"/>
    <p:sldId id="307" r:id="rId10"/>
    <p:sldId id="284" r:id="rId11"/>
    <p:sldId id="301" r:id="rId12"/>
    <p:sldId id="276" r:id="rId13"/>
    <p:sldId id="277" r:id="rId14"/>
    <p:sldId id="309" r:id="rId15"/>
    <p:sldId id="268" r:id="rId16"/>
    <p:sldId id="270" r:id="rId17"/>
    <p:sldId id="272" r:id="rId18"/>
    <p:sldId id="282" r:id="rId19"/>
    <p:sldId id="275" r:id="rId20"/>
    <p:sldId id="274"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65" d="100"/>
          <a:sy n="65" d="100"/>
        </p:scale>
        <p:origin x="984"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778"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96610D8-3699-4539-BE26-DBB5179380D0}" type="datetimeFigureOut">
              <a:rPr lang="en-US" smtClean="0"/>
              <a:t>5/18/2015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B71CCE2-7C3A-4CAE-AEE7-50B48538A62E}" type="slidenum">
              <a:rPr lang="en-US" smtClean="0"/>
              <a:t>‹#›</a:t>
            </a:fld>
            <a:endParaRPr lang="en-US"/>
          </a:p>
        </p:txBody>
      </p:sp>
    </p:spTree>
    <p:extLst>
      <p:ext uri="{BB962C8B-B14F-4D97-AF65-F5344CB8AC3E}">
        <p14:creationId xmlns:p14="http://schemas.microsoft.com/office/powerpoint/2010/main" val="223679533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50EB177-E114-47B0-955B-4B3B91AB35C5}" type="datetimeFigureOut">
              <a:rPr lang="en-US" smtClean="0"/>
              <a:t>5/18/2015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0934881-125C-440A-80F5-579651002791}" type="slidenum">
              <a:rPr lang="en-US" smtClean="0"/>
              <a:t>‹#›</a:t>
            </a:fld>
            <a:endParaRPr lang="en-US"/>
          </a:p>
        </p:txBody>
      </p:sp>
    </p:spTree>
    <p:extLst>
      <p:ext uri="{BB962C8B-B14F-4D97-AF65-F5344CB8AC3E}">
        <p14:creationId xmlns:p14="http://schemas.microsoft.com/office/powerpoint/2010/main" val="422343903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934881-125C-440A-80F5-579651002791}" type="slidenum">
              <a:rPr lang="en-US" smtClean="0"/>
              <a:t>1</a:t>
            </a:fld>
            <a:endParaRPr lang="en-US"/>
          </a:p>
        </p:txBody>
      </p:sp>
      <p:sp>
        <p:nvSpPr>
          <p:cNvPr id="5" name="Date Placeholder 4"/>
          <p:cNvSpPr>
            <a:spLocks noGrp="1"/>
          </p:cNvSpPr>
          <p:nvPr>
            <p:ph type="dt" idx="11"/>
          </p:nvPr>
        </p:nvSpPr>
        <p:spPr/>
        <p:txBody>
          <a:bodyPr/>
          <a:lstStyle/>
          <a:p>
            <a:fld id="{D626B095-7354-4900-AD9C-9C14CC4DAA68}" type="datetime1">
              <a:rPr lang="en-US" smtClean="0"/>
              <a:t>5/18/2015</a:t>
            </a:fld>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592445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934881-125C-440A-80F5-579651002791}" type="slidenum">
              <a:rPr lang="en-US" smtClean="0"/>
              <a:t>15</a:t>
            </a:fld>
            <a:endParaRPr lang="en-US"/>
          </a:p>
        </p:txBody>
      </p:sp>
      <p:sp>
        <p:nvSpPr>
          <p:cNvPr id="5" name="Date Placeholder 4"/>
          <p:cNvSpPr>
            <a:spLocks noGrp="1"/>
          </p:cNvSpPr>
          <p:nvPr>
            <p:ph type="dt" idx="11"/>
          </p:nvPr>
        </p:nvSpPr>
        <p:spPr/>
        <p:txBody>
          <a:bodyPr/>
          <a:lstStyle/>
          <a:p>
            <a:fld id="{7D795248-862D-4E81-8C97-5A7D82E6BF78}" type="datetime1">
              <a:rPr lang="en-US" smtClean="0"/>
              <a:t>5/18/2015</a:t>
            </a:fld>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204747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Diploma and Transcript will</a:t>
            </a:r>
            <a:r>
              <a:rPr lang="en-US" baseline="0" dirty="0" smtClean="0"/>
              <a:t> be held if Exit Counseling(s) are not completed by established deadline!</a:t>
            </a:r>
            <a:endParaRPr lang="en-US" dirty="0"/>
          </a:p>
        </p:txBody>
      </p:sp>
      <p:sp>
        <p:nvSpPr>
          <p:cNvPr id="4" name="Slide Number Placeholder 3"/>
          <p:cNvSpPr>
            <a:spLocks noGrp="1"/>
          </p:cNvSpPr>
          <p:nvPr>
            <p:ph type="sldNum" sz="quarter" idx="10"/>
          </p:nvPr>
        </p:nvSpPr>
        <p:spPr/>
        <p:txBody>
          <a:bodyPr/>
          <a:lstStyle/>
          <a:p>
            <a:fld id="{80934881-125C-440A-80F5-579651002791}" type="slidenum">
              <a:rPr lang="en-US" smtClean="0"/>
              <a:t>17</a:t>
            </a:fld>
            <a:endParaRPr lang="en-US"/>
          </a:p>
        </p:txBody>
      </p:sp>
      <p:sp>
        <p:nvSpPr>
          <p:cNvPr id="5" name="Date Placeholder 4"/>
          <p:cNvSpPr>
            <a:spLocks noGrp="1"/>
          </p:cNvSpPr>
          <p:nvPr>
            <p:ph type="dt" idx="11"/>
          </p:nvPr>
        </p:nvSpPr>
        <p:spPr/>
        <p:txBody>
          <a:bodyPr/>
          <a:lstStyle/>
          <a:p>
            <a:fld id="{1F2DCF4A-F6F3-4F07-89E9-61D8ADF2A52D}" type="datetime1">
              <a:rPr lang="en-US" smtClean="0"/>
              <a:t>5/18/2015</a:t>
            </a:fld>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544305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934881-125C-440A-80F5-579651002791}" type="slidenum">
              <a:rPr lang="en-US" smtClean="0"/>
              <a:t>19</a:t>
            </a:fld>
            <a:endParaRPr lang="en-US"/>
          </a:p>
        </p:txBody>
      </p:sp>
      <p:sp>
        <p:nvSpPr>
          <p:cNvPr id="5" name="Date Placeholder 4"/>
          <p:cNvSpPr>
            <a:spLocks noGrp="1"/>
          </p:cNvSpPr>
          <p:nvPr>
            <p:ph type="dt" idx="11"/>
          </p:nvPr>
        </p:nvSpPr>
        <p:spPr/>
        <p:txBody>
          <a:bodyPr/>
          <a:lstStyle/>
          <a:p>
            <a:fld id="{CFFC38E2-2096-438C-BF48-DE9A2415367B}" type="datetime1">
              <a:rPr lang="en-US" smtClean="0"/>
              <a:t>5/18/2015</a:t>
            </a:fld>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902815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3496C5-1306-4193-B500-5C634A3CD26D}"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B401E-8BA6-43C5-B7C6-C68FEA123C2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3496C5-1306-4193-B500-5C634A3CD26D}"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B401E-8BA6-43C5-B7C6-C68FEA123C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3496C5-1306-4193-B500-5C634A3CD26D}"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B401E-8BA6-43C5-B7C6-C68FEA123C2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3496C5-1306-4193-B500-5C634A3CD26D}"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B401E-8BA6-43C5-B7C6-C68FEA123C2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BB3496C5-1306-4193-B500-5C634A3CD26D}"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B401E-8BA6-43C5-B7C6-C68FEA123C2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3496C5-1306-4193-B500-5C634A3CD26D}"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B401E-8BA6-43C5-B7C6-C68FEA123C2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3496C5-1306-4193-B500-5C634A3CD26D}" type="datetimeFigureOut">
              <a:rPr lang="en-US" smtClean="0"/>
              <a:pPr/>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BB401E-8BA6-43C5-B7C6-C68FEA123C2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3496C5-1306-4193-B500-5C634A3CD26D}" type="datetimeFigureOut">
              <a:rPr lang="en-US" smtClean="0"/>
              <a:pPr/>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BB401E-8BA6-43C5-B7C6-C68FEA123C2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496C5-1306-4193-B500-5C634A3CD26D}" type="datetimeFigureOut">
              <a:rPr lang="en-US" smtClean="0"/>
              <a:pPr/>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BB401E-8BA6-43C5-B7C6-C68FEA123C2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BB3496C5-1306-4193-B500-5C634A3CD26D}" type="datetimeFigureOut">
              <a:rPr lang="en-US" smtClean="0"/>
              <a:pPr/>
              <a:t>5/18/2015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2BB401E-8BA6-43C5-B7C6-C68FEA123C2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3496C5-1306-4193-B500-5C634A3CD26D}"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B401E-8BA6-43C5-B7C6-C68FEA123C2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B3496C5-1306-4193-B500-5C634A3CD26D}" type="datetimeFigureOut">
              <a:rPr lang="en-US" smtClean="0"/>
              <a:pPr/>
              <a:t>5/18/2015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2BB401E-8BA6-43C5-B7C6-C68FEA123C2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nslds.ed.gov/nslds_S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bankkrate.com/" TargetMode="External"/><Relationship Id="rId3" Type="http://schemas.openxmlformats.org/officeDocument/2006/relationships/hyperlink" Target="https://www.nslds.ed.gov/nslds_SA/" TargetMode="External"/><Relationship Id="rId7" Type="http://schemas.openxmlformats.org/officeDocument/2006/relationships/hyperlink" Target="https://loanconsolidation.ed.gov/AppEntry/apply-online/appindex.jsp#skipnav" TargetMode="External"/><Relationship Id="rId12" Type="http://schemas.openxmlformats.org/officeDocument/2006/relationships/hyperlink" Target="http://www.creditkarma.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mycampusloan.com/" TargetMode="External"/><Relationship Id="rId11" Type="http://schemas.openxmlformats.org/officeDocument/2006/relationships/hyperlink" Target="http://www.myfico.com/" TargetMode="External"/><Relationship Id="rId5" Type="http://schemas.openxmlformats.org/officeDocument/2006/relationships/hyperlink" Target="http://studentaid.ed.gov/" TargetMode="External"/><Relationship Id="rId10" Type="http://schemas.openxmlformats.org/officeDocument/2006/relationships/hyperlink" Target="http://www.annualcreditreport.com/" TargetMode="External"/><Relationship Id="rId4" Type="http://schemas.openxmlformats.org/officeDocument/2006/relationships/hyperlink" Target="http://www.studentloans.gov/" TargetMode="External"/><Relationship Id="rId9" Type="http://schemas.openxmlformats.org/officeDocument/2006/relationships/hyperlink" Target="http://www.students.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mailto:joutlaw@wesleyan.edu" TargetMode="External"/><Relationship Id="rId2" Type="http://schemas.openxmlformats.org/officeDocument/2006/relationships/hyperlink" Target="mailto:hhaldezos@wesleyan.edu"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mailto:mneale@wesleyan.edu"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mycampuslo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ycampusloan.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mycampusloan.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2438401"/>
          </a:xfrm>
        </p:spPr>
        <p:txBody>
          <a:bodyPr>
            <a:normAutofit fontScale="90000"/>
          </a:bodyPr>
          <a:lstStyle/>
          <a:p>
            <a:pPr algn="ctr"/>
            <a:r>
              <a:rPr lang="en-US" sz="3600" b="1" u="sng" dirty="0" smtClean="0">
                <a:solidFill>
                  <a:srgbClr val="FF0000"/>
                </a:solidFill>
              </a:rPr>
              <a:t>Understanding your Rights and </a:t>
            </a:r>
            <a:r>
              <a:rPr lang="en-US" sz="3600" b="1" u="sng" dirty="0" err="1" smtClean="0">
                <a:solidFill>
                  <a:srgbClr val="FF0000"/>
                </a:solidFill>
              </a:rPr>
              <a:t>Responsiblities</a:t>
            </a:r>
            <a:r>
              <a:rPr lang="en-US" sz="3600" b="1" u="sng" dirty="0" smtClean="0">
                <a:solidFill>
                  <a:srgbClr val="FF0000"/>
                </a:solidFill>
              </a:rPr>
              <a:t> as a Student Loan Borrower</a:t>
            </a:r>
            <a:br>
              <a:rPr lang="en-US" sz="3600" b="1" u="sng" dirty="0" smtClean="0">
                <a:solidFill>
                  <a:srgbClr val="FF0000"/>
                </a:solidFill>
              </a:rPr>
            </a:br>
            <a:r>
              <a:rPr lang="en-US" dirty="0"/>
              <a:t/>
            </a:r>
            <a:br>
              <a:rPr lang="en-US" dirty="0"/>
            </a:br>
            <a:r>
              <a:rPr lang="en-US" sz="1800" dirty="0" smtClean="0"/>
              <a:t>Presented by </a:t>
            </a:r>
            <a:r>
              <a:rPr lang="en-US" sz="1800" dirty="0" err="1" smtClean="0"/>
              <a:t>Hrissi</a:t>
            </a:r>
            <a:r>
              <a:rPr lang="en-US" sz="1800" dirty="0" smtClean="0"/>
              <a:t> </a:t>
            </a:r>
            <a:r>
              <a:rPr lang="en-US" sz="1800" dirty="0" err="1" smtClean="0"/>
              <a:t>haldezos</a:t>
            </a:r>
            <a:r>
              <a:rPr lang="en-US" sz="1800" dirty="0" smtClean="0"/>
              <a:t>, Associate Director of student accounts</a:t>
            </a:r>
            <a:endParaRPr lang="en-US" sz="1800" dirty="0"/>
          </a:p>
        </p:txBody>
      </p:sp>
      <p:sp>
        <p:nvSpPr>
          <p:cNvPr id="3" name="Subtitle 2"/>
          <p:cNvSpPr>
            <a:spLocks noGrp="1"/>
          </p:cNvSpPr>
          <p:nvPr>
            <p:ph type="subTitle" idx="1"/>
          </p:nvPr>
        </p:nvSpPr>
        <p:spPr/>
        <p:txBody>
          <a:bodyPr>
            <a:normAutofit fontScale="47500" lnSpcReduction="20000"/>
          </a:bodyPr>
          <a:lstStyle/>
          <a:p>
            <a:r>
              <a:rPr lang="en-US" b="1" dirty="0" smtClean="0">
                <a:solidFill>
                  <a:schemeClr val="tx1"/>
                </a:solidFill>
              </a:rPr>
              <a:t>Wesleyan University</a:t>
            </a:r>
          </a:p>
          <a:p>
            <a:r>
              <a:rPr lang="en-US" b="1" dirty="0" smtClean="0">
                <a:solidFill>
                  <a:schemeClr val="tx1"/>
                </a:solidFill>
              </a:rPr>
              <a:t>Class </a:t>
            </a:r>
            <a:r>
              <a:rPr lang="en-US" b="1" smtClean="0">
                <a:solidFill>
                  <a:schemeClr val="tx1"/>
                </a:solidFill>
              </a:rPr>
              <a:t>of 2015</a:t>
            </a:r>
            <a:endParaRPr lang="en-US" b="1" dirty="0" smtClean="0">
              <a:solidFill>
                <a:schemeClr val="tx1"/>
              </a:solidFill>
            </a:endParaRPr>
          </a:p>
          <a:p>
            <a:endParaRPr lang="en-US" b="1" dirty="0"/>
          </a:p>
          <a:p>
            <a:endParaRPr lang="en-US" b="1" dirty="0"/>
          </a:p>
        </p:txBody>
      </p:sp>
      <p:pic>
        <p:nvPicPr>
          <p:cNvPr id="5" name="Picture 1038" descr="wesl"/>
          <p:cNvPicPr>
            <a:picLocks noChangeAspect="1" noChangeArrowheads="1"/>
          </p:cNvPicPr>
          <p:nvPr/>
        </p:nvPicPr>
        <p:blipFill>
          <a:blip r:embed="rId3" cstate="print"/>
          <a:srcRect/>
          <a:stretch>
            <a:fillRect/>
          </a:stretch>
        </p:blipFill>
        <p:spPr bwMode="auto">
          <a:xfrm>
            <a:off x="4191000" y="5410200"/>
            <a:ext cx="711200" cy="914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solidFill>
                  <a:srgbClr val="FF0000"/>
                </a:solidFill>
              </a:rPr>
              <a:t>Have more than one loan type?</a:t>
            </a:r>
            <a:endParaRPr lang="en-US" sz="4000" b="1" dirty="0">
              <a:solidFill>
                <a:srgbClr val="FF0000"/>
              </a:solidFill>
            </a:endParaRPr>
          </a:p>
        </p:txBody>
      </p:sp>
      <p:sp>
        <p:nvSpPr>
          <p:cNvPr id="3" name="Content Placeholder 2"/>
          <p:cNvSpPr>
            <a:spLocks noGrp="1"/>
          </p:cNvSpPr>
          <p:nvPr>
            <p:ph idx="1"/>
          </p:nvPr>
        </p:nvSpPr>
        <p:spPr/>
        <p:txBody>
          <a:bodyPr>
            <a:normAutofit lnSpcReduction="10000"/>
          </a:bodyPr>
          <a:lstStyle/>
          <a:p>
            <a:pPr lvl="0"/>
            <a:endParaRPr lang="en-US" sz="2400" dirty="0" smtClean="0"/>
          </a:p>
          <a:p>
            <a:pPr lvl="0"/>
            <a:r>
              <a:rPr lang="en-US" sz="2400" dirty="0" smtClean="0"/>
              <a:t>Different </a:t>
            </a:r>
            <a:r>
              <a:rPr lang="en-US" sz="2400" dirty="0"/>
              <a:t>programs have different rules and there is NO cross-over communication among </a:t>
            </a:r>
            <a:r>
              <a:rPr lang="en-US" sz="2400" dirty="0" smtClean="0"/>
              <a:t>them</a:t>
            </a:r>
          </a:p>
          <a:p>
            <a:pPr lvl="0"/>
            <a:endParaRPr lang="en-US" sz="2400" dirty="0"/>
          </a:p>
          <a:p>
            <a:pPr lvl="0"/>
            <a:endParaRPr lang="en-US" sz="2400" dirty="0"/>
          </a:p>
          <a:p>
            <a:r>
              <a:rPr lang="en-US" sz="2400" dirty="0" smtClean="0"/>
              <a:t>If deferment or forbearances </a:t>
            </a:r>
            <a:r>
              <a:rPr lang="en-US" sz="2400" dirty="0"/>
              <a:t>are requested (in-school, hardship), forms MUST be submitted to and processed for EACH LOAN TYPE</a:t>
            </a:r>
          </a:p>
          <a:p>
            <a:pPr>
              <a:buNone/>
            </a:pPr>
            <a:r>
              <a:rPr lang="en-US" sz="2400" dirty="0"/>
              <a:t> </a:t>
            </a:r>
          </a:p>
          <a:p>
            <a:endParaRPr lang="en-US" dirty="0"/>
          </a:p>
        </p:txBody>
      </p:sp>
    </p:spTree>
    <p:extLst>
      <p:ext uri="{BB962C8B-B14F-4D97-AF65-F5344CB8AC3E}">
        <p14:creationId xmlns:p14="http://schemas.microsoft.com/office/powerpoint/2010/main" val="188078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b="1" dirty="0" smtClean="0">
                <a:solidFill>
                  <a:srgbClr val="FF0000"/>
                </a:solidFill>
              </a:rPr>
              <a:t>AVOID DEFAULTING!!!</a:t>
            </a:r>
            <a:endParaRPr lang="en-US" sz="3200" b="1"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marL="342900" lvl="2" indent="-342900"/>
            <a:r>
              <a:rPr lang="en-US" sz="2000" b="1" dirty="0" smtClean="0">
                <a:solidFill>
                  <a:srgbClr val="FF0000"/>
                </a:solidFill>
              </a:rPr>
              <a:t>CALL YOUR LENDER </a:t>
            </a:r>
            <a:r>
              <a:rPr lang="en-US" sz="2000" dirty="0" smtClean="0"/>
              <a:t>if </a:t>
            </a:r>
            <a:r>
              <a:rPr lang="en-US" sz="2000" dirty="0"/>
              <a:t>you have experience financial difficulties.  You may qualify for a forbearance or deferment. Servicers will work with just about any </a:t>
            </a:r>
            <a:r>
              <a:rPr lang="en-US" sz="2000" dirty="0" smtClean="0"/>
              <a:t>situation.</a:t>
            </a:r>
          </a:p>
          <a:p>
            <a:pPr marL="0" lvl="2" indent="0">
              <a:buNone/>
            </a:pPr>
            <a:endParaRPr lang="en-US" sz="2000" dirty="0" smtClean="0"/>
          </a:p>
          <a:p>
            <a:pPr marL="342900" lvl="2" indent="-342900"/>
            <a:r>
              <a:rPr lang="en-US" sz="2000" b="1" dirty="0" smtClean="0">
                <a:solidFill>
                  <a:srgbClr val="FF0000"/>
                </a:solidFill>
              </a:rPr>
              <a:t>CONSIDER REPAYMENT PLAN </a:t>
            </a:r>
            <a:r>
              <a:rPr lang="en-US" sz="2000" dirty="0" smtClean="0"/>
              <a:t>that works best for you:  Depending </a:t>
            </a:r>
            <a:r>
              <a:rPr lang="en-US" sz="2000" dirty="0"/>
              <a:t>on debt levels you may be eligible for various repayment options- including options that extend repayment to </a:t>
            </a:r>
            <a:r>
              <a:rPr lang="en-US" sz="2000" dirty="0" smtClean="0"/>
              <a:t>25 </a:t>
            </a:r>
            <a:r>
              <a:rPr lang="en-US" sz="2000" dirty="0"/>
              <a:t>years and payments are dependent on your income level.</a:t>
            </a:r>
            <a:endParaRPr lang="en-US" sz="1400" dirty="0"/>
          </a:p>
          <a:p>
            <a:pPr marL="342900" lvl="2" indent="-342900"/>
            <a:endParaRPr lang="en-US" sz="2000" dirty="0" smtClean="0"/>
          </a:p>
          <a:p>
            <a:pPr marL="342900" lvl="2" indent="-342900"/>
            <a:r>
              <a:rPr lang="en-US" sz="2000" b="1" dirty="0" smtClean="0">
                <a:solidFill>
                  <a:srgbClr val="FF0000"/>
                </a:solidFill>
              </a:rPr>
              <a:t>IF YOU DO NOTHING</a:t>
            </a:r>
            <a:r>
              <a:rPr lang="en-US" sz="2000" dirty="0" smtClean="0"/>
              <a:t>, </a:t>
            </a:r>
            <a:r>
              <a:rPr lang="en-US" sz="2000" dirty="0"/>
              <a:t>a defaulted loan will cause…</a:t>
            </a:r>
          </a:p>
          <a:p>
            <a:pPr lvl="2">
              <a:buNone/>
            </a:pPr>
            <a:r>
              <a:rPr lang="en-US" sz="2000" dirty="0"/>
              <a:t>	(1) collection action</a:t>
            </a:r>
          </a:p>
          <a:p>
            <a:pPr lvl="2">
              <a:buNone/>
            </a:pPr>
            <a:r>
              <a:rPr lang="en-US" sz="2000" dirty="0"/>
              <a:t>	(2) bad credit</a:t>
            </a:r>
          </a:p>
          <a:p>
            <a:pPr lvl="2">
              <a:buNone/>
            </a:pPr>
            <a:r>
              <a:rPr lang="en-US" sz="2000" dirty="0"/>
              <a:t>	(3) Loss of eligibility for further financial aid</a:t>
            </a:r>
          </a:p>
          <a:p>
            <a:pPr lvl="2">
              <a:buNone/>
            </a:pPr>
            <a:r>
              <a:rPr lang="en-US" sz="2000" dirty="0"/>
              <a:t>	(4) Garnished </a:t>
            </a:r>
            <a:r>
              <a:rPr lang="en-US" sz="2000" dirty="0" smtClean="0"/>
              <a:t>Wages and/or Federal Refunds </a:t>
            </a:r>
          </a:p>
          <a:p>
            <a:pPr lvl="2">
              <a:buNone/>
            </a:pPr>
            <a:r>
              <a:rPr lang="en-US" sz="2000" dirty="0"/>
              <a:t>	(5) </a:t>
            </a:r>
            <a:r>
              <a:rPr lang="en-US" sz="2000" dirty="0" smtClean="0"/>
              <a:t>Litigation</a:t>
            </a:r>
          </a:p>
          <a:p>
            <a:pPr lvl="2">
              <a:buNone/>
            </a:pPr>
            <a:endParaRPr lang="en-US" sz="2000" dirty="0"/>
          </a:p>
          <a:p>
            <a:pPr marL="342900" lvl="2" indent="-342900"/>
            <a:endParaRPr lang="en-US" sz="2000" dirty="0"/>
          </a:p>
          <a:p>
            <a:endParaRPr lang="en-US" dirty="0"/>
          </a:p>
        </p:txBody>
      </p:sp>
    </p:spTree>
    <p:extLst>
      <p:ext uri="{BB962C8B-B14F-4D97-AF65-F5344CB8AC3E}">
        <p14:creationId xmlns:p14="http://schemas.microsoft.com/office/powerpoint/2010/main" val="3361806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1143000"/>
          </a:xfrm>
        </p:spPr>
        <p:txBody>
          <a:bodyPr>
            <a:normAutofit/>
          </a:bodyPr>
          <a:lstStyle/>
          <a:p>
            <a:pPr lvl="1" algn="ctr" rtl="0">
              <a:spcBef>
                <a:spcPct val="0"/>
              </a:spcBef>
            </a:pPr>
            <a:r>
              <a:rPr lang="en-US" sz="2200" b="1" dirty="0" smtClean="0">
                <a:solidFill>
                  <a:srgbClr val="FF0000"/>
                </a:solidFill>
                <a:latin typeface="+mn-lt"/>
              </a:rPr>
              <a:t>Can’t make federal loan payments under ANY Plan, talk to your Servicer about…</a:t>
            </a:r>
            <a:r>
              <a:rPr lang="en-US" sz="2200" b="1" u="sng" dirty="0" smtClean="0">
                <a:solidFill>
                  <a:srgbClr val="FF0000"/>
                </a:solidFill>
                <a:latin typeface="+mn-lt"/>
              </a:rPr>
              <a:t/>
            </a:r>
            <a:br>
              <a:rPr lang="en-US" sz="2200" b="1" u="sng" dirty="0" smtClean="0">
                <a:solidFill>
                  <a:srgbClr val="FF0000"/>
                </a:solidFill>
                <a:latin typeface="+mn-lt"/>
              </a:rPr>
            </a:br>
            <a:r>
              <a:rPr lang="en-US" sz="2200" b="1" u="sng" dirty="0" smtClean="0">
                <a:solidFill>
                  <a:srgbClr val="FF0000"/>
                </a:solidFill>
                <a:latin typeface="+mn-lt"/>
              </a:rPr>
              <a:t>Forbearance and/or Deferment</a:t>
            </a:r>
            <a:r>
              <a:rPr lang="en-US" b="1" dirty="0" smtClean="0">
                <a:solidFill>
                  <a:srgbClr val="FF0000"/>
                </a:solidFill>
              </a:rPr>
              <a:t>:</a:t>
            </a:r>
            <a:endParaRPr lang="en-US" b="1" dirty="0"/>
          </a:p>
        </p:txBody>
      </p:sp>
      <p:sp>
        <p:nvSpPr>
          <p:cNvPr id="3" name="Content Placeholder 2"/>
          <p:cNvSpPr>
            <a:spLocks noGrp="1"/>
          </p:cNvSpPr>
          <p:nvPr>
            <p:ph idx="1"/>
          </p:nvPr>
        </p:nvSpPr>
        <p:spPr/>
        <p:txBody>
          <a:bodyPr>
            <a:noAutofit/>
          </a:bodyPr>
          <a:lstStyle/>
          <a:p>
            <a:pPr marL="0" indent="0">
              <a:buNone/>
            </a:pPr>
            <a:endParaRPr lang="en-US" sz="2000" dirty="0">
              <a:solidFill>
                <a:srgbClr val="FF0000"/>
              </a:solidFill>
            </a:endParaRPr>
          </a:p>
          <a:p>
            <a:r>
              <a:rPr lang="en-US" sz="2000" u="sng" dirty="0" smtClean="0">
                <a:solidFill>
                  <a:srgbClr val="FF0000"/>
                </a:solidFill>
              </a:rPr>
              <a:t>FORBEARANCE</a:t>
            </a:r>
            <a:r>
              <a:rPr lang="en-US" sz="2000" dirty="0" smtClean="0"/>
              <a:t> - A student loan forbearance is an agreement between a borrower and the lender/servicer to temporarily postpone payments, extend the timeframe for making monthly payments, or reduce the amount of monthly payments on a short-term basis. </a:t>
            </a:r>
            <a:r>
              <a:rPr lang="en-US" sz="2000" b="1" i="1" dirty="0" smtClean="0">
                <a:solidFill>
                  <a:srgbClr val="FF0000"/>
                </a:solidFill>
              </a:rPr>
              <a:t>Interest continues to accrue during a forbearance.</a:t>
            </a:r>
          </a:p>
          <a:p>
            <a:pPr algn="ctr"/>
            <a:r>
              <a:rPr lang="en-US" sz="1200" dirty="0" err="1" smtClean="0"/>
              <a:t>Americorps</a:t>
            </a:r>
            <a:r>
              <a:rPr lang="en-US" sz="1200" dirty="0" smtClean="0"/>
              <a:t> </a:t>
            </a:r>
            <a:r>
              <a:rPr lang="en-US" sz="1200" dirty="0"/>
              <a:t>(CNCS) Forbearance</a:t>
            </a:r>
          </a:p>
          <a:p>
            <a:pPr marL="0" indent="0" algn="ctr">
              <a:buNone/>
            </a:pPr>
            <a:r>
              <a:rPr lang="en-US" sz="1200" dirty="0"/>
              <a:t>General Forbearance</a:t>
            </a:r>
          </a:p>
          <a:p>
            <a:pPr marL="0" indent="0" algn="ctr">
              <a:buNone/>
            </a:pPr>
            <a:r>
              <a:rPr lang="en-US" sz="1200" dirty="0"/>
              <a:t>Internship/Residency Forbearance</a:t>
            </a:r>
          </a:p>
          <a:p>
            <a:pPr marL="0" indent="0" algn="ctr">
              <a:buNone/>
            </a:pPr>
            <a:r>
              <a:rPr lang="en-US" sz="1200" dirty="0"/>
              <a:t>Loan Debt Burden Forbearance</a:t>
            </a:r>
          </a:p>
          <a:p>
            <a:pPr marL="0" indent="0" algn="ctr">
              <a:buNone/>
            </a:pPr>
            <a:r>
              <a:rPr lang="en-US" sz="1200" dirty="0"/>
              <a:t>Teacher Loan Forgiveness Forbearance</a:t>
            </a:r>
            <a:r>
              <a:rPr lang="en-US" sz="2000" dirty="0"/>
              <a:t> </a:t>
            </a:r>
          </a:p>
          <a:p>
            <a:endParaRPr lang="en-US" sz="2000" b="1" i="1" dirty="0" smtClean="0">
              <a:solidFill>
                <a:srgbClr val="FF0000"/>
              </a:solidFill>
            </a:endParaRPr>
          </a:p>
          <a:p>
            <a:pPr marL="0" indent="0">
              <a:buNone/>
            </a:pPr>
            <a:endParaRPr lang="en-US" sz="2000" dirty="0" smtClean="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2400" b="1" dirty="0" smtClean="0">
                <a:solidFill>
                  <a:srgbClr val="FF0000"/>
                </a:solidFill>
              </a:rPr>
              <a:t/>
            </a:r>
            <a:br>
              <a:rPr lang="en-US" sz="2400" b="1" dirty="0" smtClean="0">
                <a:solidFill>
                  <a:srgbClr val="FF0000"/>
                </a:solidFill>
              </a:rPr>
            </a:br>
            <a:endParaRPr lang="en-US" sz="2400" dirty="0">
              <a:solidFill>
                <a:srgbClr val="FF0000"/>
              </a:solidFill>
            </a:endParaRPr>
          </a:p>
        </p:txBody>
      </p:sp>
      <p:sp>
        <p:nvSpPr>
          <p:cNvPr id="3" name="Content Placeholder 2"/>
          <p:cNvSpPr>
            <a:spLocks noGrp="1"/>
          </p:cNvSpPr>
          <p:nvPr>
            <p:ph idx="1"/>
          </p:nvPr>
        </p:nvSpPr>
        <p:spPr>
          <a:xfrm>
            <a:off x="822960" y="304800"/>
            <a:ext cx="7711440" cy="4724400"/>
          </a:xfrm>
        </p:spPr>
        <p:txBody>
          <a:bodyPr>
            <a:normAutofit fontScale="25000" lnSpcReduction="20000"/>
          </a:bodyPr>
          <a:lstStyle/>
          <a:p>
            <a:endParaRPr lang="en-US" sz="5400" dirty="0" smtClean="0">
              <a:solidFill>
                <a:srgbClr val="FF0000"/>
              </a:solidFill>
            </a:endParaRPr>
          </a:p>
          <a:p>
            <a:r>
              <a:rPr lang="en-US" sz="8000" u="sng" dirty="0" smtClean="0">
                <a:solidFill>
                  <a:srgbClr val="FF0000"/>
                </a:solidFill>
              </a:rPr>
              <a:t>DEFERMENT</a:t>
            </a:r>
            <a:r>
              <a:rPr lang="en-US" sz="8000" dirty="0" smtClean="0"/>
              <a:t> </a:t>
            </a:r>
            <a:r>
              <a:rPr lang="en-US" sz="8000" dirty="0"/>
              <a:t>- student loan deferment is a period of time </a:t>
            </a:r>
            <a:r>
              <a:rPr lang="en-US" sz="8000" dirty="0" smtClean="0"/>
              <a:t>during which payments </a:t>
            </a:r>
            <a:r>
              <a:rPr lang="en-US" sz="8000" dirty="0"/>
              <a:t>are postponed. </a:t>
            </a:r>
            <a:r>
              <a:rPr lang="en-US" sz="8000" b="1" dirty="0"/>
              <a:t>Deferments require documentation. </a:t>
            </a:r>
            <a:r>
              <a:rPr lang="en-US" sz="8000" dirty="0"/>
              <a:t>There are different types of deferments for which borrowers can apply, such as in-school deferments or unemployment deferments. </a:t>
            </a:r>
            <a:r>
              <a:rPr lang="en-US" sz="8000" b="1" i="1" dirty="0">
                <a:solidFill>
                  <a:srgbClr val="FF0000"/>
                </a:solidFill>
              </a:rPr>
              <a:t>Interest accrual is suspended during a deferment</a:t>
            </a:r>
            <a:r>
              <a:rPr lang="en-US" sz="8000" b="1" i="1" dirty="0" smtClean="0">
                <a:solidFill>
                  <a:srgbClr val="FF0000"/>
                </a:solidFill>
              </a:rPr>
              <a:t>.</a:t>
            </a:r>
            <a:r>
              <a:rPr lang="en-US" sz="8000" dirty="0" smtClean="0">
                <a:solidFill>
                  <a:srgbClr val="FF0000"/>
                </a:solidFill>
              </a:rPr>
              <a:t> </a:t>
            </a:r>
          </a:p>
          <a:p>
            <a:pPr algn="ctr"/>
            <a:r>
              <a:rPr lang="en-US" sz="5500" dirty="0" smtClean="0"/>
              <a:t>Armed Forces Deferment </a:t>
            </a:r>
          </a:p>
          <a:p>
            <a:pPr marL="0" indent="0" algn="ctr">
              <a:buNone/>
            </a:pPr>
            <a:r>
              <a:rPr lang="en-US" sz="5500" dirty="0" smtClean="0"/>
              <a:t>Economic Hardship Deferment </a:t>
            </a:r>
          </a:p>
          <a:p>
            <a:pPr marL="0" indent="0" algn="ctr">
              <a:buNone/>
            </a:pPr>
            <a:r>
              <a:rPr lang="en-US" sz="5500" dirty="0" smtClean="0"/>
              <a:t>Graduate Fellowship Program Deferment </a:t>
            </a:r>
          </a:p>
          <a:p>
            <a:pPr marL="0" indent="0" algn="ctr">
              <a:buNone/>
            </a:pPr>
            <a:r>
              <a:rPr lang="en-US" sz="5500" dirty="0" smtClean="0"/>
              <a:t>In School At Least Half Time Deferment  (GRAD SCHOOL in September??)</a:t>
            </a:r>
          </a:p>
          <a:p>
            <a:pPr marL="0" indent="0" algn="ctr">
              <a:buNone/>
            </a:pPr>
            <a:r>
              <a:rPr lang="en-US" sz="5500" dirty="0" smtClean="0"/>
              <a:t>Internship/Residency Program Deferment </a:t>
            </a:r>
          </a:p>
          <a:p>
            <a:pPr marL="0" indent="0" algn="ctr">
              <a:buNone/>
            </a:pPr>
            <a:r>
              <a:rPr lang="en-US" sz="5500" dirty="0" smtClean="0"/>
              <a:t>Parental Leave Deferment </a:t>
            </a:r>
          </a:p>
          <a:p>
            <a:pPr marL="0" indent="0" algn="ctr">
              <a:buNone/>
            </a:pPr>
            <a:r>
              <a:rPr lang="en-US" sz="5500" dirty="0" smtClean="0"/>
              <a:t>Peace Corps Deferment Teacher Shortage Area Deferment </a:t>
            </a:r>
          </a:p>
          <a:p>
            <a:pPr marL="0" indent="0" algn="ctr">
              <a:buNone/>
            </a:pPr>
            <a:r>
              <a:rPr lang="en-US" sz="5500" dirty="0" smtClean="0"/>
              <a:t>Temporary Total Disability Deferment </a:t>
            </a:r>
          </a:p>
          <a:p>
            <a:pPr marL="0" indent="0" algn="ctr">
              <a:buNone/>
            </a:pPr>
            <a:r>
              <a:rPr lang="en-US" sz="5500" dirty="0" smtClean="0"/>
              <a:t>Unemployment Deferment </a:t>
            </a:r>
          </a:p>
          <a:p>
            <a:pPr marL="0" indent="0" algn="ctr">
              <a:buNone/>
            </a:pPr>
            <a:r>
              <a:rPr lang="en-US" sz="5500" dirty="0" smtClean="0"/>
              <a:t>Working Mother Deferment </a:t>
            </a:r>
          </a:p>
          <a:p>
            <a:endParaRPr lang="en-US" dirty="0" smtClean="0"/>
          </a:p>
          <a:p>
            <a:pPr lvl="1">
              <a:buNone/>
            </a:pPr>
            <a:endParaRPr lang="en-US" sz="1600" dirty="0" smtClean="0"/>
          </a:p>
          <a:p>
            <a:pPr lvl="1">
              <a:buNone/>
            </a:pPr>
            <a:endParaRPr lang="en-US" sz="1600" dirty="0" smtClean="0"/>
          </a:p>
          <a:p>
            <a:pPr lvl="1">
              <a:buNone/>
            </a:pPr>
            <a:endParaRPr lang="en-US" sz="1600"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520940" cy="548640"/>
          </a:xfrm>
        </p:spPr>
        <p:txBody>
          <a:bodyPr>
            <a:normAutofit fontScale="90000"/>
          </a:bodyPr>
          <a:lstStyle/>
          <a:p>
            <a:pPr algn="ctr"/>
            <a:r>
              <a:rPr lang="en-US" b="1" dirty="0" smtClean="0">
                <a:solidFill>
                  <a:srgbClr val="FF0000"/>
                </a:solidFill>
              </a:rPr>
              <a:t/>
            </a:r>
            <a:br>
              <a:rPr lang="en-US" b="1" dirty="0" smtClean="0">
                <a:solidFill>
                  <a:srgbClr val="FF0000"/>
                </a:solidFill>
              </a:rPr>
            </a:br>
            <a:r>
              <a:rPr lang="en-US" b="1" dirty="0" smtClean="0">
                <a:solidFill>
                  <a:srgbClr val="FF0000"/>
                </a:solidFill>
              </a:rPr>
              <a:t>Loan Forgiveness Programs for </a:t>
            </a:r>
            <a:br>
              <a:rPr lang="en-US" b="1" dirty="0" smtClean="0">
                <a:solidFill>
                  <a:srgbClr val="FF0000"/>
                </a:solidFill>
              </a:rPr>
            </a:br>
            <a:r>
              <a:rPr lang="en-US" b="1" dirty="0" smtClean="0">
                <a:solidFill>
                  <a:srgbClr val="FF0000"/>
                </a:solidFill>
              </a:rPr>
              <a:t>DIRECT STAFFORD LOAN and Perkins </a:t>
            </a:r>
            <a:r>
              <a:rPr lang="en-US" dirty="0"/>
              <a:t/>
            </a:r>
            <a:br>
              <a:rPr lang="en-US" dirty="0"/>
            </a:br>
            <a:endParaRPr lang="en-US" dirty="0"/>
          </a:p>
        </p:txBody>
      </p:sp>
      <p:sp>
        <p:nvSpPr>
          <p:cNvPr id="3" name="Content Placeholder 2"/>
          <p:cNvSpPr>
            <a:spLocks noGrp="1"/>
          </p:cNvSpPr>
          <p:nvPr>
            <p:ph idx="1"/>
          </p:nvPr>
        </p:nvSpPr>
        <p:spPr/>
        <p:txBody>
          <a:bodyPr/>
          <a:lstStyle/>
          <a:p>
            <a:pPr lvl="1">
              <a:buFont typeface="Arial" pitchFamily="34" charset="0"/>
              <a:buChar char="•"/>
            </a:pPr>
            <a:endParaRPr lang="en-US" dirty="0" smtClean="0"/>
          </a:p>
          <a:p>
            <a:pPr lvl="1">
              <a:buFont typeface="Arial" pitchFamily="34" charset="0"/>
              <a:buChar char="•"/>
            </a:pPr>
            <a:r>
              <a:rPr lang="en-US" dirty="0" smtClean="0"/>
              <a:t>Loan </a:t>
            </a:r>
            <a:r>
              <a:rPr lang="en-US" dirty="0"/>
              <a:t>forgiveness options may exist for certain career field, i.e. military, law enforcement, nursing, etc. but you should check with your future employer and professional websites for more details. </a:t>
            </a:r>
            <a:endParaRPr lang="en-US" dirty="0" smtClean="0"/>
          </a:p>
          <a:p>
            <a:pPr marL="457200" lvl="1" indent="0">
              <a:buNone/>
            </a:pPr>
            <a:endParaRPr lang="en-US" sz="1400" dirty="0"/>
          </a:p>
          <a:p>
            <a:pPr lvl="1">
              <a:buFont typeface="Arial" pitchFamily="34" charset="0"/>
              <a:buChar char="•"/>
            </a:pPr>
            <a:r>
              <a:rPr lang="en-US" dirty="0"/>
              <a:t>Sign up at the beginning because many will not retroactively include repayment amounts.</a:t>
            </a:r>
            <a:endParaRPr lang="en-US" sz="1400" dirty="0"/>
          </a:p>
          <a:p>
            <a:endParaRPr lang="en-US" dirty="0"/>
          </a:p>
        </p:txBody>
      </p:sp>
      <p:pic>
        <p:nvPicPr>
          <p:cNvPr id="1026" name="Picture 2" descr="C:\Users\joutlaw\AppData\Local\Microsoft\Windows\Temporary Internet Files\Content.IE5\0BVU15X4\MP90041006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6852" y="2971800"/>
            <a:ext cx="1753747" cy="205595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outlaw\AppData\Local\Microsoft\Windows\Temporary Internet Files\Content.IE5\M07JE1QB\MP90042259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3124200"/>
            <a:ext cx="2133600" cy="1903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1898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914400"/>
          </a:xfrm>
        </p:spPr>
        <p:txBody>
          <a:bodyPr>
            <a:noAutofit/>
          </a:bodyPr>
          <a:lstStyle/>
          <a:p>
            <a:pPr algn="ctr"/>
            <a:r>
              <a:rPr lang="en-US" b="1" dirty="0">
                <a:solidFill>
                  <a:srgbClr val="FF0000"/>
                </a:solidFill>
              </a:rPr>
              <a:t>Bookmark </a:t>
            </a:r>
            <a:r>
              <a:rPr lang="en-US" b="1" dirty="0" smtClean="0">
                <a:solidFill>
                  <a:srgbClr val="FF0000"/>
                </a:solidFill>
              </a:rPr>
              <a:t/>
            </a:r>
            <a:br>
              <a:rPr lang="en-US" b="1" dirty="0" smtClean="0">
                <a:solidFill>
                  <a:srgbClr val="FF0000"/>
                </a:solidFill>
              </a:rPr>
            </a:br>
            <a:r>
              <a:rPr lang="en-US" b="1" dirty="0" smtClean="0">
                <a:solidFill>
                  <a:srgbClr val="FF0000"/>
                </a:solidFill>
              </a:rPr>
              <a:t>National Student Loan Database website</a:t>
            </a:r>
            <a:endParaRPr lang="en-US" b="1" dirty="0">
              <a:solidFill>
                <a:srgbClr val="FF0000"/>
              </a:solidFill>
            </a:endParaRPr>
          </a:p>
        </p:txBody>
      </p:sp>
      <p:sp>
        <p:nvSpPr>
          <p:cNvPr id="3" name="Content Placeholder 2"/>
          <p:cNvSpPr>
            <a:spLocks noGrp="1"/>
          </p:cNvSpPr>
          <p:nvPr>
            <p:ph idx="1"/>
          </p:nvPr>
        </p:nvSpPr>
        <p:spPr/>
        <p:txBody>
          <a:bodyPr>
            <a:noAutofit/>
          </a:bodyPr>
          <a:lstStyle/>
          <a:p>
            <a:pPr lvl="0" algn="ctr"/>
            <a:r>
              <a:rPr lang="en-US" sz="2400" dirty="0" smtClean="0">
                <a:hlinkClick r:id="rId3"/>
              </a:rPr>
              <a:t>https</a:t>
            </a:r>
            <a:r>
              <a:rPr lang="en-US" sz="2400" dirty="0">
                <a:hlinkClick r:id="rId3"/>
              </a:rPr>
              <a:t>://www.nslds.ed.gov/nslds_SA</a:t>
            </a:r>
            <a:r>
              <a:rPr lang="en-US" sz="2400" dirty="0" smtClean="0">
                <a:hlinkClick r:id="rId3"/>
              </a:rPr>
              <a:t>/</a:t>
            </a:r>
            <a:endParaRPr lang="en-US" sz="2400" dirty="0" smtClean="0"/>
          </a:p>
          <a:p>
            <a:pPr marL="0" lvl="0" indent="0"/>
            <a:endParaRPr lang="en-US" sz="2000" dirty="0" smtClean="0"/>
          </a:p>
          <a:p>
            <a:pPr lvl="0">
              <a:buFont typeface="Wingdings" panose="05000000000000000000" pitchFamily="2" charset="2"/>
              <a:buChar char="§"/>
            </a:pPr>
            <a:r>
              <a:rPr lang="en-US" sz="2000" dirty="0" smtClean="0"/>
              <a:t>This </a:t>
            </a:r>
            <a:r>
              <a:rPr lang="en-US" sz="2000" dirty="0"/>
              <a:t>database will allow you to log-in at anytime and click on your loans from any year and receive contact information on the current servicer for that </a:t>
            </a:r>
            <a:r>
              <a:rPr lang="en-US" sz="2000" dirty="0" smtClean="0"/>
              <a:t>loan.</a:t>
            </a:r>
          </a:p>
          <a:p>
            <a:pPr lvl="0">
              <a:buFont typeface="Wingdings" panose="05000000000000000000" pitchFamily="2" charset="2"/>
              <a:buChar char="§"/>
            </a:pPr>
            <a:r>
              <a:rPr lang="en-US" sz="2000" dirty="0" smtClean="0"/>
              <a:t>The </a:t>
            </a:r>
            <a:r>
              <a:rPr lang="en-US" sz="2000" dirty="0"/>
              <a:t>Dept. of Education </a:t>
            </a:r>
            <a:r>
              <a:rPr lang="en-US" sz="2000" dirty="0" smtClean="0"/>
              <a:t>has worked to streamline </a:t>
            </a:r>
            <a:r>
              <a:rPr lang="en-US" sz="2000" dirty="0"/>
              <a:t>student loans into a common servicer based on social security number.</a:t>
            </a:r>
          </a:p>
          <a:p>
            <a:pPr lvl="0"/>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smtClean="0">
                <a:solidFill>
                  <a:srgbClr val="FF0000"/>
                </a:solidFill>
              </a:rPr>
              <a:t>Important to Remember</a:t>
            </a:r>
            <a:endParaRPr lang="en-US" sz="4000"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lgn="ctr">
              <a:buNone/>
            </a:pPr>
            <a:r>
              <a:rPr lang="en-US" b="1" dirty="0" smtClean="0">
                <a:solidFill>
                  <a:srgbClr val="FF0000"/>
                </a:solidFill>
              </a:rPr>
              <a:t>ADDRESS CHANGE</a:t>
            </a:r>
            <a:endParaRPr lang="en-US" b="1" dirty="0">
              <a:solidFill>
                <a:srgbClr val="FF0000"/>
              </a:solidFill>
            </a:endParaRPr>
          </a:p>
          <a:p>
            <a:pPr lvl="0"/>
            <a:r>
              <a:rPr lang="en-US" sz="2400" dirty="0"/>
              <a:t>Keep all lenders advised of any address changes.  Changing your address with the university does not update it with lenders</a:t>
            </a:r>
            <a:r>
              <a:rPr lang="en-US" sz="2400" dirty="0" smtClean="0"/>
              <a:t>!</a:t>
            </a:r>
          </a:p>
          <a:p>
            <a:pPr lvl="0"/>
            <a:endParaRPr lang="en-US" sz="2400" dirty="0"/>
          </a:p>
          <a:p>
            <a:pPr lvl="0"/>
            <a:r>
              <a:rPr lang="en-US" sz="2400" dirty="0"/>
              <a:t>Not receiving a bill is not a valid reason to not pay.  e.g., if your billing statements are going to an old address and you never see them, you are still responsible for paying your loan on time.  One way to resolve the invalid address problem is to sign up for electronic (email) billing.</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smtClean="0">
                <a:solidFill>
                  <a:srgbClr val="FF0000"/>
                </a:solidFill>
              </a:rPr>
              <a:t>Recap…</a:t>
            </a:r>
            <a:endParaRPr lang="en-US" sz="4000" b="1"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r>
              <a:rPr lang="en-US" sz="2800" dirty="0">
                <a:solidFill>
                  <a:srgbClr val="FF0000"/>
                </a:solidFill>
              </a:rPr>
              <a:t>Must complete Exit </a:t>
            </a:r>
            <a:r>
              <a:rPr lang="en-US" sz="2800" dirty="0" smtClean="0">
                <a:solidFill>
                  <a:srgbClr val="FF0000"/>
                </a:solidFill>
              </a:rPr>
              <a:t>Counseling for ALL relevant loans </a:t>
            </a:r>
            <a:r>
              <a:rPr lang="en-US" sz="2800" dirty="0">
                <a:solidFill>
                  <a:srgbClr val="FF0000"/>
                </a:solidFill>
              </a:rPr>
              <a:t>by May </a:t>
            </a:r>
            <a:r>
              <a:rPr lang="en-US" sz="2800" dirty="0" smtClean="0">
                <a:solidFill>
                  <a:srgbClr val="FF0000"/>
                </a:solidFill>
              </a:rPr>
              <a:t>18</a:t>
            </a:r>
            <a:r>
              <a:rPr lang="en-US" sz="2800" baseline="30000" dirty="0" smtClean="0">
                <a:solidFill>
                  <a:srgbClr val="FF0000"/>
                </a:solidFill>
              </a:rPr>
              <a:t>th</a:t>
            </a:r>
            <a:r>
              <a:rPr lang="en-US" sz="2800" dirty="0" smtClean="0">
                <a:solidFill>
                  <a:srgbClr val="FF0000"/>
                </a:solidFill>
              </a:rPr>
              <a:t>, 2015</a:t>
            </a:r>
            <a:endParaRPr lang="en-US" sz="2800" dirty="0" smtClean="0"/>
          </a:p>
          <a:p>
            <a:pPr lvl="0"/>
            <a:r>
              <a:rPr lang="en-US" sz="2800" dirty="0" smtClean="0"/>
              <a:t>If </a:t>
            </a:r>
            <a:r>
              <a:rPr lang="en-US" sz="2800" dirty="0"/>
              <a:t>you are in a financial situation where you cannot pay your loans for a period of time, </a:t>
            </a:r>
            <a:r>
              <a:rPr lang="en-US" sz="2800" dirty="0">
                <a:solidFill>
                  <a:srgbClr val="FF0000"/>
                </a:solidFill>
              </a:rPr>
              <a:t>DO NOT IGNORE THE BILLS! </a:t>
            </a:r>
            <a:r>
              <a:rPr lang="en-US" sz="2800" dirty="0"/>
              <a:t> </a:t>
            </a:r>
            <a:endParaRPr lang="en-US" sz="2800" dirty="0" smtClean="0"/>
          </a:p>
          <a:p>
            <a:pPr lvl="0"/>
            <a:r>
              <a:rPr lang="en-US" sz="2800" dirty="0" smtClean="0"/>
              <a:t>You </a:t>
            </a:r>
            <a:r>
              <a:rPr lang="en-US" sz="2800" dirty="0"/>
              <a:t>can apply for </a:t>
            </a:r>
            <a:r>
              <a:rPr lang="en-US" sz="2800" dirty="0">
                <a:solidFill>
                  <a:srgbClr val="FF0000"/>
                </a:solidFill>
              </a:rPr>
              <a:t>deferments or forbearances </a:t>
            </a:r>
            <a:r>
              <a:rPr lang="en-US" sz="2800" dirty="0"/>
              <a:t>that will temporarily suspend the payments.  </a:t>
            </a:r>
            <a:endParaRPr lang="en-US" sz="2800" dirty="0" smtClean="0"/>
          </a:p>
          <a:p>
            <a:pPr lvl="0"/>
            <a:r>
              <a:rPr lang="en-US" sz="2800" dirty="0" smtClean="0"/>
              <a:t>You can reduce your monthly payment by requesting one of the </a:t>
            </a:r>
            <a:r>
              <a:rPr lang="en-US" sz="2800" dirty="0" smtClean="0">
                <a:solidFill>
                  <a:srgbClr val="FF0000"/>
                </a:solidFill>
              </a:rPr>
              <a:t>plans</a:t>
            </a:r>
            <a:r>
              <a:rPr lang="en-US" sz="2800" dirty="0" smtClean="0"/>
              <a:t> that offer smaller monthly payments. </a:t>
            </a:r>
          </a:p>
          <a:p>
            <a:pPr lvl="0"/>
            <a:r>
              <a:rPr lang="en-US" sz="2800" dirty="0" smtClean="0"/>
              <a:t>If </a:t>
            </a:r>
            <a:r>
              <a:rPr lang="en-US" sz="2800" dirty="0"/>
              <a:t>you ignore it, you end up in a </a:t>
            </a:r>
            <a:r>
              <a:rPr lang="en-US" sz="2800" dirty="0">
                <a:solidFill>
                  <a:srgbClr val="FF0000"/>
                </a:solidFill>
              </a:rPr>
              <a:t>defaulted status </a:t>
            </a:r>
            <a:r>
              <a:rPr lang="en-US" sz="2800" dirty="0"/>
              <a:t>with damage to your credit</a:t>
            </a:r>
            <a:r>
              <a:rPr lang="en-US" sz="2800" dirty="0" smtClean="0"/>
              <a:t>.</a:t>
            </a:r>
          </a:p>
          <a:p>
            <a:pPr lvl="0"/>
            <a:r>
              <a:rPr lang="en-US" sz="2800" dirty="0" smtClean="0">
                <a:solidFill>
                  <a:srgbClr val="FF0000"/>
                </a:solidFill>
              </a:rPr>
              <a:t>No penalty </a:t>
            </a:r>
            <a:r>
              <a:rPr lang="en-US" sz="2800" dirty="0" smtClean="0"/>
              <a:t>for early repayment</a:t>
            </a:r>
          </a:p>
          <a:p>
            <a:r>
              <a:rPr lang="en-US" sz="2800" dirty="0"/>
              <a:t>Do not forget about the </a:t>
            </a:r>
            <a:r>
              <a:rPr lang="en-US" sz="2800" b="1" dirty="0">
                <a:solidFill>
                  <a:srgbClr val="FF0000"/>
                </a:solidFill>
              </a:rPr>
              <a:t>Perkins</a:t>
            </a:r>
            <a:r>
              <a:rPr lang="en-US" sz="2800" dirty="0"/>
              <a:t> Loan.  While most of your other loans (Stafford, Direct, Wes Loan) go into repayment in SIX </a:t>
            </a:r>
            <a:r>
              <a:rPr lang="en-US" sz="2800" dirty="0" smtClean="0"/>
              <a:t>months, the Perkins Loan has a </a:t>
            </a:r>
            <a:r>
              <a:rPr lang="en-US" sz="2800" dirty="0" smtClean="0">
                <a:solidFill>
                  <a:srgbClr val="FF0000"/>
                </a:solidFill>
              </a:rPr>
              <a:t>NINE month grace period</a:t>
            </a:r>
            <a:r>
              <a:rPr lang="en-US" sz="2800" dirty="0" smtClean="0"/>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0000"/>
                </a:solidFill>
              </a:rPr>
              <a:t>Final Financial Aid and Student Accounts </a:t>
            </a:r>
            <a:br>
              <a:rPr lang="en-US" dirty="0" smtClean="0">
                <a:solidFill>
                  <a:srgbClr val="FF0000"/>
                </a:solidFill>
              </a:rPr>
            </a:br>
            <a:r>
              <a:rPr lang="en-US" dirty="0" smtClean="0">
                <a:solidFill>
                  <a:srgbClr val="FF0000"/>
                </a:solidFill>
              </a:rPr>
              <a:t>“To-Dos”…</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smtClean="0">
                <a:solidFill>
                  <a:srgbClr val="FF0000"/>
                </a:solidFill>
              </a:rPr>
              <a:t>1) Complete Required Exit Counseling by (Monday) May 18, 2015</a:t>
            </a:r>
          </a:p>
          <a:p>
            <a:pPr marL="0" indent="0">
              <a:buNone/>
            </a:pPr>
            <a:endParaRPr lang="en-US" dirty="0" smtClean="0">
              <a:solidFill>
                <a:srgbClr val="FF0000"/>
              </a:solidFill>
            </a:endParaRPr>
          </a:p>
          <a:p>
            <a:pPr marL="0" indent="0">
              <a:buNone/>
            </a:pPr>
            <a:r>
              <a:rPr lang="en-US" smtClean="0">
                <a:solidFill>
                  <a:srgbClr val="FF0000"/>
                </a:solidFill>
              </a:rPr>
              <a:t>2) Settle </a:t>
            </a:r>
            <a:r>
              <a:rPr lang="en-US" dirty="0" smtClean="0">
                <a:solidFill>
                  <a:srgbClr val="FF0000"/>
                </a:solidFill>
              </a:rPr>
              <a:t>your Student Account bill</a:t>
            </a:r>
          </a:p>
          <a:p>
            <a:pPr marL="0" indent="0">
              <a:buNone/>
            </a:pPr>
            <a:endParaRPr lang="en-US" dirty="0">
              <a:solidFill>
                <a:srgbClr val="FF0000"/>
              </a:solidFill>
            </a:endParaRPr>
          </a:p>
          <a:p>
            <a:pPr marL="0" indent="0">
              <a:buNone/>
            </a:pPr>
            <a:r>
              <a:rPr lang="en-US" dirty="0" smtClean="0">
                <a:solidFill>
                  <a:srgbClr val="FF0000"/>
                </a:solidFill>
              </a:rPr>
              <a:t>Hold will be placed on Transcript if 1 &amp; 2 are not done</a:t>
            </a:r>
          </a:p>
          <a:p>
            <a:endParaRPr lang="en-US" dirty="0"/>
          </a:p>
          <a:p>
            <a:pPr marL="0" indent="0">
              <a:buNone/>
            </a:pPr>
            <a:endParaRPr lang="en-US" dirty="0"/>
          </a:p>
        </p:txBody>
      </p:sp>
      <p:pic>
        <p:nvPicPr>
          <p:cNvPr id="2050" name="Picture 2" descr="C:\Users\joutlaw\AppData\Local\Microsoft\Windows\Temporary Internet Files\Content.IE5\CZ316MRD\MC900432227[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1" y="1120927"/>
            <a:ext cx="1828800" cy="2368397"/>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joutlaw\AppData\Local\Microsoft\Windows\Temporary Internet Files\Content.IE5\0BVU15X4\MP90044232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31226" y="3200400"/>
            <a:ext cx="3136174" cy="170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4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520940" cy="548640"/>
          </a:xfrm>
        </p:spPr>
        <p:txBody>
          <a:bodyPr>
            <a:normAutofit fontScale="90000"/>
          </a:bodyPr>
          <a:lstStyle/>
          <a:p>
            <a:pPr algn="ctr"/>
            <a:r>
              <a:rPr lang="en-US" sz="4000" dirty="0" smtClean="0">
                <a:solidFill>
                  <a:srgbClr val="FF0000"/>
                </a:solidFill>
              </a:rPr>
              <a:t>Important Links:</a:t>
            </a:r>
            <a:endParaRPr lang="en-US" sz="4000" dirty="0">
              <a:solidFill>
                <a:srgbClr val="FF0000"/>
              </a:solidFill>
            </a:endParaRPr>
          </a:p>
        </p:txBody>
      </p:sp>
      <p:sp>
        <p:nvSpPr>
          <p:cNvPr id="3" name="Content Placeholder 2"/>
          <p:cNvSpPr>
            <a:spLocks noGrp="1"/>
          </p:cNvSpPr>
          <p:nvPr>
            <p:ph idx="1"/>
          </p:nvPr>
        </p:nvSpPr>
        <p:spPr/>
        <p:txBody>
          <a:bodyPr>
            <a:normAutofit/>
          </a:bodyPr>
          <a:lstStyle/>
          <a:p>
            <a:r>
              <a:rPr lang="en-US" dirty="0">
                <a:hlinkClick r:id="rId3"/>
              </a:rPr>
              <a:t>https://www.nslds.ed.gov/nslds_SA/</a:t>
            </a:r>
            <a:r>
              <a:rPr lang="en-US" dirty="0"/>
              <a:t>:</a:t>
            </a:r>
            <a:endParaRPr lang="en-US" dirty="0" smtClean="0">
              <a:hlinkClick r:id="rId4"/>
            </a:endParaRPr>
          </a:p>
          <a:p>
            <a:r>
              <a:rPr lang="en-US" dirty="0" smtClean="0">
                <a:hlinkClick r:id="rId4"/>
              </a:rPr>
              <a:t>www.studentloans.gov</a:t>
            </a:r>
            <a:endParaRPr lang="en-US" dirty="0" smtClean="0"/>
          </a:p>
          <a:p>
            <a:r>
              <a:rPr lang="en-US" dirty="0" smtClean="0">
                <a:hlinkClick r:id="rId5"/>
              </a:rPr>
              <a:t>http://studentaid.ed.gov</a:t>
            </a:r>
            <a:endParaRPr lang="en-US" dirty="0" smtClean="0"/>
          </a:p>
          <a:p>
            <a:r>
              <a:rPr lang="en-US" dirty="0" smtClean="0">
                <a:hlinkClick r:id="rId6"/>
              </a:rPr>
              <a:t>www.mycampusloan.com</a:t>
            </a:r>
            <a:r>
              <a:rPr lang="en-US" dirty="0" smtClean="0"/>
              <a:t>; Customer </a:t>
            </a:r>
            <a:r>
              <a:rPr lang="en-US" dirty="0" smtClean="0"/>
              <a:t>Service: 1-800-334-8609</a:t>
            </a:r>
            <a:endParaRPr lang="en-US" dirty="0" smtClean="0"/>
          </a:p>
          <a:p>
            <a:r>
              <a:rPr lang="en-US" u="sng" dirty="0" smtClean="0">
                <a:hlinkClick r:id="rId7"/>
              </a:rPr>
              <a:t>https://loanconsolidation.ed.gov/AppEntry/apply-online/appindex.jsp#skipnav</a:t>
            </a:r>
            <a:endParaRPr lang="en-US" u="sng" dirty="0" smtClean="0"/>
          </a:p>
          <a:p>
            <a:pPr algn="ctr"/>
            <a:r>
              <a:rPr lang="en-US" dirty="0"/>
              <a:t>More helpful links:</a:t>
            </a:r>
          </a:p>
          <a:p>
            <a:r>
              <a:rPr lang="en-US" b="0" dirty="0"/>
              <a:t>Financial tips:  </a:t>
            </a:r>
            <a:r>
              <a:rPr lang="en-US" b="0" dirty="0">
                <a:hlinkClick r:id="rId8"/>
              </a:rPr>
              <a:t>www.bankkrate.com</a:t>
            </a:r>
            <a:endParaRPr lang="en-US" b="0" dirty="0"/>
          </a:p>
          <a:p>
            <a:r>
              <a:rPr lang="en-US" b="0" dirty="0"/>
              <a:t>Career planning, services, </a:t>
            </a:r>
            <a:r>
              <a:rPr lang="en-US" b="0" dirty="0" err="1"/>
              <a:t>etc</a:t>
            </a:r>
            <a:r>
              <a:rPr lang="en-US" b="0" dirty="0"/>
              <a:t>: </a:t>
            </a:r>
            <a:r>
              <a:rPr lang="en-US" b="0" dirty="0">
                <a:hlinkClick r:id="rId9"/>
              </a:rPr>
              <a:t>www.students.gov</a:t>
            </a:r>
            <a:endParaRPr lang="en-US" b="0" dirty="0"/>
          </a:p>
          <a:p>
            <a:r>
              <a:rPr lang="en-US" b="0" dirty="0"/>
              <a:t>Free credit reports: </a:t>
            </a:r>
            <a:r>
              <a:rPr lang="en-US" b="0" dirty="0">
                <a:hlinkClick r:id="rId10"/>
              </a:rPr>
              <a:t>www.annualcreditreport.com</a:t>
            </a:r>
            <a:endParaRPr lang="en-US" b="0" dirty="0"/>
          </a:p>
          <a:p>
            <a:r>
              <a:rPr lang="en-US" b="0" dirty="0"/>
              <a:t>Credit scores: </a:t>
            </a:r>
            <a:r>
              <a:rPr lang="en-US" b="0" dirty="0">
                <a:hlinkClick r:id="rId11"/>
              </a:rPr>
              <a:t>www.myfico.com</a:t>
            </a:r>
            <a:r>
              <a:rPr lang="en-US" b="0" dirty="0"/>
              <a:t> &amp; </a:t>
            </a:r>
            <a:r>
              <a:rPr lang="en-US" b="0" dirty="0">
                <a:hlinkClick r:id="rId12"/>
              </a:rPr>
              <a:t>www.creditkarma.co</a:t>
            </a:r>
            <a:endParaRPr lang="en-US" u="sng" dirty="0" smtClean="0"/>
          </a:p>
          <a:p>
            <a:pPr marL="0" indent="0">
              <a:buNone/>
            </a:pPr>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2362200"/>
            <a:ext cx="6477000" cy="707886"/>
          </a:xfrm>
          <a:prstGeom prst="rect">
            <a:avLst/>
          </a:prstGeom>
        </p:spPr>
        <p:txBody>
          <a:bodyPr wrap="square">
            <a:spAutoFit/>
          </a:bodyPr>
          <a:lstStyle/>
          <a:p>
            <a:pPr algn="ctr"/>
            <a:r>
              <a:rPr lang="en-US" sz="4000" b="1" dirty="0">
                <a:solidFill>
                  <a:srgbClr val="FF0000"/>
                </a:solidFill>
              </a:rPr>
              <a:t>Federal </a:t>
            </a:r>
            <a:r>
              <a:rPr lang="en-US" sz="4000" b="1" dirty="0" smtClean="0">
                <a:solidFill>
                  <a:srgbClr val="FF0000"/>
                </a:solidFill>
              </a:rPr>
              <a:t>Perkins Loan Program</a:t>
            </a:r>
            <a:endParaRPr lang="en-US" sz="4000" dirty="0"/>
          </a:p>
        </p:txBody>
      </p:sp>
    </p:spTree>
    <p:extLst>
      <p:ext uri="{BB962C8B-B14F-4D97-AF65-F5344CB8AC3E}">
        <p14:creationId xmlns:p14="http://schemas.microsoft.com/office/powerpoint/2010/main" val="158503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0000"/>
                </a:solidFill>
              </a:rPr>
              <a:t>Thank you for your attention &amp; CONGRATULATIONS!!!!</a:t>
            </a:r>
            <a:endParaRPr lang="en-US" dirty="0">
              <a:solidFill>
                <a:srgbClr val="FF0000"/>
              </a:solidFill>
            </a:endParaRPr>
          </a:p>
        </p:txBody>
      </p:sp>
      <p:sp>
        <p:nvSpPr>
          <p:cNvPr id="3" name="Content Placeholder 2"/>
          <p:cNvSpPr>
            <a:spLocks noGrp="1"/>
          </p:cNvSpPr>
          <p:nvPr>
            <p:ph idx="1"/>
          </p:nvPr>
        </p:nvSpPr>
        <p:spPr>
          <a:xfrm>
            <a:off x="838200" y="1045614"/>
            <a:ext cx="7711440" cy="3547572"/>
          </a:xfrm>
        </p:spPr>
        <p:txBody>
          <a:bodyPr>
            <a:normAutofit/>
          </a:bodyPr>
          <a:lstStyle/>
          <a:p>
            <a:pPr>
              <a:buNone/>
            </a:pPr>
            <a:endParaRPr lang="en-US" dirty="0" smtClean="0"/>
          </a:p>
          <a:p>
            <a:pPr>
              <a:buNone/>
            </a:pPr>
            <a:endParaRPr lang="en-US" dirty="0" smtClean="0"/>
          </a:p>
          <a:p>
            <a:pPr>
              <a:buNone/>
            </a:pPr>
            <a:r>
              <a:rPr lang="en-US" dirty="0" smtClean="0"/>
              <a:t>Any questions, please contact </a:t>
            </a:r>
          </a:p>
          <a:p>
            <a:pPr>
              <a:buNone/>
            </a:pPr>
            <a:endParaRPr lang="en-US" dirty="0" smtClean="0"/>
          </a:p>
          <a:p>
            <a:pPr>
              <a:buNone/>
            </a:pPr>
            <a:r>
              <a:rPr lang="en-US" dirty="0" smtClean="0"/>
              <a:t>Student Accounts Office:</a:t>
            </a:r>
            <a:endParaRPr lang="en-US" dirty="0" smtClean="0"/>
          </a:p>
          <a:p>
            <a:r>
              <a:rPr lang="en-US" dirty="0" err="1"/>
              <a:t>Hrissi</a:t>
            </a:r>
            <a:r>
              <a:rPr lang="en-US" dirty="0"/>
              <a:t> </a:t>
            </a:r>
            <a:r>
              <a:rPr lang="en-US" dirty="0" err="1"/>
              <a:t>Haldezos</a:t>
            </a:r>
            <a:r>
              <a:rPr lang="en-US" dirty="0"/>
              <a:t>, x2823 </a:t>
            </a:r>
            <a:r>
              <a:rPr lang="en-US" dirty="0" smtClean="0">
                <a:hlinkClick r:id="rId2"/>
              </a:rPr>
              <a:t>hhaldezos@wesleyan.edu</a:t>
            </a:r>
            <a:endParaRPr lang="en-US" dirty="0" smtClean="0"/>
          </a:p>
          <a:p>
            <a:pPr>
              <a:buNone/>
            </a:pPr>
            <a:endParaRPr lang="en-US" dirty="0" smtClean="0"/>
          </a:p>
          <a:p>
            <a:pPr>
              <a:buNone/>
            </a:pPr>
            <a:r>
              <a:rPr lang="en-US" smtClean="0"/>
              <a:t>Financial Aid Office:</a:t>
            </a:r>
            <a:endParaRPr lang="en-US" dirty="0" smtClean="0"/>
          </a:p>
          <a:p>
            <a:pPr>
              <a:buNone/>
            </a:pPr>
            <a:r>
              <a:rPr lang="en-US" dirty="0" smtClean="0"/>
              <a:t>Jackie </a:t>
            </a:r>
            <a:r>
              <a:rPr lang="en-US" dirty="0" smtClean="0"/>
              <a:t>Outlaw, x3320, </a:t>
            </a:r>
            <a:r>
              <a:rPr lang="en-US" dirty="0" smtClean="0">
                <a:hlinkClick r:id="rId3"/>
              </a:rPr>
              <a:t>joutlaw@wesleyan.edu</a:t>
            </a:r>
            <a:endParaRPr lang="en-US" dirty="0" smtClean="0"/>
          </a:p>
          <a:p>
            <a:pPr>
              <a:buNone/>
            </a:pPr>
            <a:r>
              <a:rPr lang="en-US" dirty="0" smtClean="0"/>
              <a:t>Margaret Neale, x2862, </a:t>
            </a:r>
            <a:r>
              <a:rPr lang="en-US" dirty="0" smtClean="0">
                <a:hlinkClick r:id="rId4"/>
              </a:rPr>
              <a:t>mneale@wesleyan.edu</a:t>
            </a:r>
            <a:endParaRPr lang="en-US" dirty="0" smtClean="0"/>
          </a:p>
          <a:p>
            <a:pPr>
              <a:buNone/>
            </a:pPr>
            <a:endParaRPr lang="en-US" dirty="0" smtClean="0"/>
          </a:p>
          <a:p>
            <a:pPr>
              <a:buNone/>
            </a:pPr>
            <a:endParaRPr lang="en-US" dirty="0"/>
          </a:p>
          <a:p>
            <a:pPr>
              <a:buNone/>
            </a:pPr>
            <a:endParaRPr lang="en-US" dirty="0"/>
          </a:p>
        </p:txBody>
      </p:sp>
      <p:pic>
        <p:nvPicPr>
          <p:cNvPr id="3076" name="Picture 4" descr="C:\Users\joutlaw\AppData\Local\Microsoft\Windows\Temporary Internet Files\Content.IE5\M07JE1QB\MP900390083[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64179" y="1371600"/>
            <a:ext cx="1879600" cy="2895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smtClean="0">
                <a:solidFill>
                  <a:srgbClr val="FF0000"/>
                </a:solidFill>
              </a:rPr>
              <a:t/>
            </a:r>
            <a:br>
              <a:rPr lang="en-US" b="1" dirty="0" smtClean="0">
                <a:solidFill>
                  <a:srgbClr val="FF0000"/>
                </a:solidFill>
              </a:rPr>
            </a:br>
            <a:r>
              <a:rPr lang="en-US" b="1" dirty="0" smtClean="0">
                <a:solidFill>
                  <a:srgbClr val="FF0000"/>
                </a:solidFill>
              </a:rPr>
              <a:t>Important </a:t>
            </a:r>
            <a:r>
              <a:rPr lang="en-US" b="1" dirty="0">
                <a:solidFill>
                  <a:srgbClr val="FF0000"/>
                </a:solidFill>
              </a:rPr>
              <a:t>Features of the </a:t>
            </a:r>
            <a:br>
              <a:rPr lang="en-US" b="1" dirty="0">
                <a:solidFill>
                  <a:srgbClr val="FF0000"/>
                </a:solidFill>
              </a:rPr>
            </a:br>
            <a:r>
              <a:rPr lang="en-US" b="1" dirty="0" smtClean="0">
                <a:solidFill>
                  <a:srgbClr val="FF0000"/>
                </a:solidFill>
              </a:rPr>
              <a:t>Perkins Loan</a:t>
            </a:r>
            <a:br>
              <a:rPr lang="en-US" b="1" dirty="0" smtClean="0">
                <a:solidFill>
                  <a:srgbClr val="FF0000"/>
                </a:solidFill>
              </a:rPr>
            </a:br>
            <a:r>
              <a:rPr lang="en-US" b="1" dirty="0" smtClean="0">
                <a:solidFill>
                  <a:srgbClr val="FF0000"/>
                </a:solidFill>
              </a:rPr>
              <a:t> </a:t>
            </a:r>
            <a:endParaRPr lang="en-US" dirty="0">
              <a:solidFill>
                <a:srgbClr val="FF0000"/>
              </a:solidFill>
            </a:endParaRPr>
          </a:p>
        </p:txBody>
      </p:sp>
      <p:sp>
        <p:nvSpPr>
          <p:cNvPr id="3" name="Content Placeholder 2"/>
          <p:cNvSpPr>
            <a:spLocks noGrp="1"/>
          </p:cNvSpPr>
          <p:nvPr>
            <p:ph idx="1"/>
          </p:nvPr>
        </p:nvSpPr>
        <p:spPr>
          <a:xfrm>
            <a:off x="822960" y="1100628"/>
            <a:ext cx="7711440" cy="3852372"/>
          </a:xfrm>
        </p:spPr>
        <p:txBody>
          <a:bodyPr>
            <a:normAutofit fontScale="32500" lnSpcReduction="20000"/>
          </a:bodyPr>
          <a:lstStyle/>
          <a:p>
            <a:pPr lvl="0"/>
            <a:endParaRPr lang="en-US" sz="2400" dirty="0" smtClean="0"/>
          </a:p>
          <a:p>
            <a:pPr lvl="0"/>
            <a:r>
              <a:rPr lang="en-US" sz="4900" dirty="0" smtClean="0"/>
              <a:t>9-month </a:t>
            </a:r>
            <a:r>
              <a:rPr lang="en-US" sz="4900" dirty="0"/>
              <a:t>grace period (unless fully used while on leave; then you will have a six-month grace</a:t>
            </a:r>
            <a:r>
              <a:rPr lang="en-US" sz="4900" dirty="0" smtClean="0"/>
              <a:t>)</a:t>
            </a:r>
          </a:p>
          <a:p>
            <a:pPr lvl="0"/>
            <a:endParaRPr lang="en-US" sz="4900" dirty="0"/>
          </a:p>
          <a:p>
            <a:pPr lvl="0"/>
            <a:r>
              <a:rPr lang="en-US" sz="4900" dirty="0"/>
              <a:t>Repayment typically begins in </a:t>
            </a:r>
            <a:r>
              <a:rPr lang="en-US" sz="4900" dirty="0" smtClean="0"/>
              <a:t>March</a:t>
            </a:r>
          </a:p>
          <a:p>
            <a:pPr lvl="0"/>
            <a:endParaRPr lang="en-US" sz="4900" dirty="0" smtClean="0"/>
          </a:p>
          <a:p>
            <a:pPr lvl="0"/>
            <a:r>
              <a:rPr lang="en-US" sz="4900" dirty="0" smtClean="0"/>
              <a:t>10 year repayment period</a:t>
            </a:r>
          </a:p>
          <a:p>
            <a:pPr lvl="0"/>
            <a:endParaRPr lang="en-US" sz="4900" dirty="0"/>
          </a:p>
          <a:p>
            <a:pPr lvl="0"/>
            <a:r>
              <a:rPr lang="en-US" sz="4900" dirty="0" smtClean="0"/>
              <a:t>No penalty for early repayment</a:t>
            </a:r>
          </a:p>
          <a:p>
            <a:pPr lvl="0"/>
            <a:endParaRPr lang="en-US" sz="4900" dirty="0"/>
          </a:p>
          <a:p>
            <a:pPr lvl="0"/>
            <a:r>
              <a:rPr lang="en-US" sz="4900" dirty="0" smtClean="0"/>
              <a:t>In-School and Hardship Deferments available</a:t>
            </a:r>
          </a:p>
          <a:p>
            <a:pPr marL="0" lvl="0" indent="0">
              <a:buNone/>
            </a:pPr>
            <a:endParaRPr lang="en-US" sz="4900" dirty="0" smtClean="0"/>
          </a:p>
          <a:p>
            <a:r>
              <a:rPr lang="en-US" sz="4900" dirty="0"/>
              <a:t>Campus Partners is University’s loan servicer and all correspondence will come from them; everything available online at </a:t>
            </a:r>
            <a:r>
              <a:rPr lang="en-US" sz="4900" u="sng" dirty="0">
                <a:hlinkClick r:id="rId2"/>
              </a:rPr>
              <a:t>www.mycampusloan.com</a:t>
            </a:r>
            <a:endParaRPr lang="en-US" sz="4900" dirty="0"/>
          </a:p>
          <a:p>
            <a:pPr lvl="0"/>
            <a:endParaRPr lang="en-US" sz="2400" dirty="0" smtClean="0"/>
          </a:p>
          <a:p>
            <a:pPr lvl="0"/>
            <a:endParaRPr lang="en-US" sz="2400" dirty="0"/>
          </a:p>
          <a:p>
            <a:pPr lvl="0"/>
            <a:endParaRPr lang="en-US" sz="2400" dirty="0" smtClean="0"/>
          </a:p>
          <a:p>
            <a:pPr lvl="0"/>
            <a:endParaRPr lang="en-US" sz="2400" dirty="0"/>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520940" cy="548640"/>
          </a:xfrm>
        </p:spPr>
        <p:txBody>
          <a:bodyPr>
            <a:normAutofit fontScale="90000"/>
          </a:bodyPr>
          <a:lstStyle/>
          <a:p>
            <a:pPr algn="ctr"/>
            <a:r>
              <a:rPr lang="en-US" sz="4000" b="1" dirty="0" smtClean="0">
                <a:solidFill>
                  <a:srgbClr val="FF0000"/>
                </a:solidFill>
              </a:rPr>
              <a:t>Perkins continued….</a:t>
            </a:r>
            <a:endParaRPr lang="en-US" sz="4000" b="1"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r>
              <a:rPr lang="en-US" sz="2600" dirty="0" smtClean="0"/>
              <a:t>If </a:t>
            </a:r>
            <a:r>
              <a:rPr lang="en-US" sz="2600" dirty="0"/>
              <a:t>payment becomes a problem, handle it immediately; much easier to prevent problem than to fix one. Call Wesleyan Student Loan Office for advice</a:t>
            </a:r>
          </a:p>
          <a:p>
            <a:pPr marL="0" lvl="0" indent="0">
              <a:buNone/>
            </a:pPr>
            <a:endParaRPr lang="en-US" sz="2600" dirty="0" smtClean="0"/>
          </a:p>
          <a:p>
            <a:pPr marL="0" lvl="0" indent="0">
              <a:buNone/>
            </a:pPr>
            <a:endParaRPr lang="en-US" sz="2600" dirty="0"/>
          </a:p>
          <a:p>
            <a:r>
              <a:rPr lang="en-US" sz="2600" dirty="0"/>
              <a:t>If loan goes into default (miss three payment or more), it goes immediately to collections, which can add up to an additional 30% collection fees to the amount owed.  Negative credit information goes to all 3 credit bureaus on defaulted loans. </a:t>
            </a:r>
            <a:endParaRPr lang="en-US" sz="2600" dirty="0" smtClean="0"/>
          </a:p>
          <a:p>
            <a:pPr marL="0" indent="0">
              <a:buNone/>
            </a:pPr>
            <a:endParaRPr lang="en-US" sz="2600" dirty="0" smtClean="0"/>
          </a:p>
          <a:p>
            <a:pPr marL="0" indent="0">
              <a:buNone/>
            </a:pPr>
            <a:endParaRPr lang="en-US" sz="2600" dirty="0" smtClean="0"/>
          </a:p>
          <a:p>
            <a:r>
              <a:rPr lang="en-US" sz="2800" dirty="0" smtClean="0"/>
              <a:t>Account </a:t>
            </a:r>
            <a:r>
              <a:rPr lang="en-US" sz="2800" dirty="0"/>
              <a:t>management info, including E-Payments, address update, etc. and </a:t>
            </a:r>
            <a:r>
              <a:rPr lang="en-US" sz="2800" dirty="0" err="1"/>
              <a:t>Misc</a:t>
            </a:r>
            <a:r>
              <a:rPr lang="en-US" sz="2800" dirty="0"/>
              <a:t> Forms (deferment, hardship, cancellation) ALL available on Campus Partners website.</a:t>
            </a:r>
          </a:p>
          <a:p>
            <a:endParaRPr lang="en-US" sz="2600" dirty="0"/>
          </a:p>
          <a:p>
            <a:pPr lvl="0"/>
            <a:endParaRPr lang="en-US" sz="2600" dirty="0" smtClean="0"/>
          </a:p>
          <a:p>
            <a:pPr lvl="0"/>
            <a:endParaRPr lang="en-US" sz="2600" dirty="0" smtClean="0"/>
          </a:p>
          <a:p>
            <a:pPr lvl="0"/>
            <a:endParaRPr lang="en-US" sz="2600" dirty="0"/>
          </a:p>
          <a:p>
            <a:pPr lvl="0"/>
            <a:endParaRPr lang="en-US" sz="2400"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smtClean="0">
                <a:solidFill>
                  <a:srgbClr val="FF0000"/>
                </a:solidFill>
              </a:rPr>
              <a:t>Perkins continued…</a:t>
            </a:r>
            <a:endParaRPr lang="en-US" sz="4000" b="1" dirty="0">
              <a:solidFill>
                <a:srgbClr val="FF0000"/>
              </a:solidFill>
            </a:endParaRPr>
          </a:p>
        </p:txBody>
      </p:sp>
      <p:sp>
        <p:nvSpPr>
          <p:cNvPr id="3" name="Content Placeholder 2"/>
          <p:cNvSpPr>
            <a:spLocks noGrp="1"/>
          </p:cNvSpPr>
          <p:nvPr>
            <p:ph idx="1"/>
          </p:nvPr>
        </p:nvSpPr>
        <p:spPr/>
        <p:txBody>
          <a:bodyPr>
            <a:normAutofit/>
          </a:bodyPr>
          <a:lstStyle/>
          <a:p>
            <a:pPr lvl="0"/>
            <a:r>
              <a:rPr lang="en-US" sz="2400" dirty="0" smtClean="0"/>
              <a:t>Think carefully about consolidation:</a:t>
            </a:r>
          </a:p>
          <a:p>
            <a:pPr lvl="1">
              <a:buNone/>
            </a:pPr>
            <a:r>
              <a:rPr lang="en-US" sz="2400" dirty="0" smtClean="0"/>
              <a:t>	</a:t>
            </a:r>
          </a:p>
          <a:p>
            <a:pPr lvl="1">
              <a:buNone/>
            </a:pPr>
            <a:r>
              <a:rPr lang="en-US" sz="2400" dirty="0" smtClean="0"/>
              <a:t>	</a:t>
            </a:r>
            <a:r>
              <a:rPr lang="en-US" sz="2400" dirty="0" smtClean="0">
                <a:solidFill>
                  <a:srgbClr val="FF0000"/>
                </a:solidFill>
              </a:rPr>
              <a:t>Advantage</a:t>
            </a:r>
            <a:r>
              <a:rPr lang="en-US" sz="2400" dirty="0" smtClean="0"/>
              <a:t> is that you will be paying back all loans to ONE lender,</a:t>
            </a:r>
          </a:p>
          <a:p>
            <a:pPr lvl="1">
              <a:buNone/>
            </a:pPr>
            <a:endParaRPr lang="en-US" sz="2400" dirty="0"/>
          </a:p>
          <a:p>
            <a:pPr lvl="1">
              <a:buNone/>
            </a:pPr>
            <a:r>
              <a:rPr lang="en-US" sz="2400" dirty="0" smtClean="0"/>
              <a:t>	</a:t>
            </a:r>
            <a:r>
              <a:rPr lang="en-US" sz="2400" dirty="0" smtClean="0">
                <a:solidFill>
                  <a:srgbClr val="FF0000"/>
                </a:solidFill>
              </a:rPr>
              <a:t>Disadvantage</a:t>
            </a:r>
            <a:r>
              <a:rPr lang="en-US" sz="2400" dirty="0" smtClean="0"/>
              <a:t> is that you lose Perkins cancellation provisions.  Perkins have loan cancellation provisions for certain career fields.  More info on Campus Partners’ </a:t>
            </a:r>
            <a:r>
              <a:rPr lang="en-US" sz="2400" dirty="0"/>
              <a:t>website. </a:t>
            </a:r>
          </a:p>
          <a:p>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smtClean="0">
                <a:solidFill>
                  <a:srgbClr val="FF0000"/>
                </a:solidFill>
              </a:rPr>
              <a:t>Perkins continued…</a:t>
            </a:r>
            <a:endParaRPr lang="en-US" sz="4000" dirty="0"/>
          </a:p>
        </p:txBody>
      </p:sp>
      <p:sp>
        <p:nvSpPr>
          <p:cNvPr id="3" name="Content Placeholder 2"/>
          <p:cNvSpPr>
            <a:spLocks noGrp="1"/>
          </p:cNvSpPr>
          <p:nvPr>
            <p:ph idx="1"/>
          </p:nvPr>
        </p:nvSpPr>
        <p:spPr/>
        <p:txBody>
          <a:bodyPr>
            <a:normAutofit fontScale="92500"/>
          </a:bodyPr>
          <a:lstStyle/>
          <a:p>
            <a:pPr>
              <a:buNone/>
            </a:pPr>
            <a:endParaRPr lang="en-US" sz="2400" dirty="0" smtClean="0"/>
          </a:p>
          <a:p>
            <a:r>
              <a:rPr lang="en-US" sz="2400" dirty="0" smtClean="0"/>
              <a:t>Exit Counseling completed online at </a:t>
            </a:r>
            <a:r>
              <a:rPr lang="en-US" sz="2400" dirty="0" smtClean="0">
                <a:hlinkClick r:id="rId2"/>
              </a:rPr>
              <a:t>www.mycampusloan.com</a:t>
            </a:r>
            <a:endParaRPr lang="en-US" sz="2400" dirty="0" smtClean="0"/>
          </a:p>
          <a:p>
            <a:pPr marL="0" indent="0">
              <a:buNone/>
            </a:pPr>
            <a:endParaRPr lang="en-US" sz="2400" dirty="0" smtClean="0"/>
          </a:p>
          <a:p>
            <a:r>
              <a:rPr lang="en-US" sz="2400" dirty="0" smtClean="0"/>
              <a:t>Exit Counseling process, as per the orange instruction sheet</a:t>
            </a:r>
          </a:p>
          <a:p>
            <a:pPr>
              <a:buNone/>
            </a:pPr>
            <a:r>
              <a:rPr lang="en-US" sz="2400" dirty="0" smtClean="0"/>
              <a:t>		</a:t>
            </a:r>
            <a:r>
              <a:rPr lang="en-US" sz="2400" dirty="0" smtClean="0"/>
              <a:t>--</a:t>
            </a:r>
            <a:r>
              <a:rPr lang="en-US" sz="2400" dirty="0" smtClean="0"/>
              <a:t>Please use Safari or Internet Explorer as browser</a:t>
            </a:r>
            <a:endParaRPr lang="en-US" sz="2400" dirty="0" smtClean="0"/>
          </a:p>
          <a:p>
            <a:pPr>
              <a:buNone/>
            </a:pPr>
            <a:r>
              <a:rPr lang="en-US" sz="2400" dirty="0" smtClean="0"/>
              <a:t>		-Can do on laptop but NOT on mobile device</a:t>
            </a:r>
          </a:p>
          <a:p>
            <a:pPr>
              <a:buNone/>
            </a:pPr>
            <a:r>
              <a:rPr lang="en-US" sz="2400" dirty="0" smtClean="0"/>
              <a:t>		--There are THREE parts to the Exit – must do all 3!</a:t>
            </a:r>
          </a:p>
          <a:p>
            <a:pPr>
              <a:buNone/>
            </a:pPr>
            <a:endParaRPr lang="en-US" sz="2400" dirty="0" smtClean="0"/>
          </a:p>
          <a:p>
            <a:pPr marL="0" indent="0">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1906" y="2609165"/>
            <a:ext cx="6820201" cy="646331"/>
          </a:xfrm>
          <a:prstGeom prst="rect">
            <a:avLst/>
          </a:prstGeom>
        </p:spPr>
        <p:txBody>
          <a:bodyPr wrap="none">
            <a:spAutoFit/>
          </a:bodyPr>
          <a:lstStyle/>
          <a:p>
            <a:pPr algn="ctr"/>
            <a:r>
              <a:rPr lang="en-US" sz="3600" b="1" dirty="0" smtClean="0">
                <a:solidFill>
                  <a:srgbClr val="FF0000"/>
                </a:solidFill>
              </a:rPr>
              <a:t>Wesleyan Loan (Institutional Loan)</a:t>
            </a:r>
            <a:endParaRPr lang="en-US" sz="3600" dirty="0"/>
          </a:p>
        </p:txBody>
      </p:sp>
    </p:spTree>
    <p:extLst>
      <p:ext uri="{BB962C8B-B14F-4D97-AF65-F5344CB8AC3E}">
        <p14:creationId xmlns:p14="http://schemas.microsoft.com/office/powerpoint/2010/main" val="832537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smtClean="0">
                <a:solidFill>
                  <a:srgbClr val="FF0000"/>
                </a:solidFill>
              </a:rPr>
              <a:t>Important Features of the </a:t>
            </a:r>
            <a:br>
              <a:rPr lang="en-US" sz="4000" b="1" dirty="0" smtClean="0">
                <a:solidFill>
                  <a:srgbClr val="FF0000"/>
                </a:solidFill>
              </a:rPr>
            </a:br>
            <a:r>
              <a:rPr lang="en-US" sz="4000" b="1" dirty="0" smtClean="0">
                <a:solidFill>
                  <a:srgbClr val="FF0000"/>
                </a:solidFill>
              </a:rPr>
              <a:t>Wesleyan Loans</a:t>
            </a:r>
            <a:endParaRPr lang="en-US" sz="4000" b="1"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lvl="0"/>
            <a:endParaRPr lang="en-US" sz="2600" dirty="0" smtClean="0"/>
          </a:p>
          <a:p>
            <a:pPr lvl="0"/>
            <a:r>
              <a:rPr lang="en-US" sz="2600" dirty="0" smtClean="0"/>
              <a:t>6-month </a:t>
            </a:r>
            <a:r>
              <a:rPr lang="en-US" sz="2600" dirty="0"/>
              <a:t>grace period (same as </a:t>
            </a:r>
            <a:r>
              <a:rPr lang="en-US" sz="2600" dirty="0" smtClean="0"/>
              <a:t>FFEL and Direct Loans)</a:t>
            </a:r>
          </a:p>
          <a:p>
            <a:pPr lvl="0"/>
            <a:endParaRPr lang="en-US" sz="2600" dirty="0"/>
          </a:p>
          <a:p>
            <a:pPr lvl="0"/>
            <a:r>
              <a:rPr lang="en-US" sz="2600" dirty="0"/>
              <a:t>Repayment begins in </a:t>
            </a:r>
            <a:r>
              <a:rPr lang="en-US" sz="2600" dirty="0" smtClean="0"/>
              <a:t>November</a:t>
            </a:r>
          </a:p>
          <a:p>
            <a:pPr lvl="0"/>
            <a:endParaRPr lang="en-US" sz="2600" dirty="0"/>
          </a:p>
          <a:p>
            <a:pPr lvl="0"/>
            <a:r>
              <a:rPr lang="en-US" sz="2600" dirty="0" smtClean="0"/>
              <a:t>10 year repayment period</a:t>
            </a:r>
          </a:p>
          <a:p>
            <a:pPr marL="0" lvl="0" indent="0">
              <a:buNone/>
            </a:pPr>
            <a:endParaRPr lang="en-US" sz="2600" dirty="0"/>
          </a:p>
          <a:p>
            <a:pPr lvl="0"/>
            <a:r>
              <a:rPr lang="en-US" sz="2600" dirty="0" smtClean="0"/>
              <a:t>No penalty for early repayment</a:t>
            </a:r>
          </a:p>
          <a:p>
            <a:pPr marL="0" lvl="0" indent="0">
              <a:buNone/>
            </a:pPr>
            <a:endParaRPr lang="en-US" sz="2600" dirty="0" smtClean="0"/>
          </a:p>
          <a:p>
            <a:r>
              <a:rPr lang="en-US" sz="2800" dirty="0"/>
              <a:t>Campus Partners is University’s loan servicer and all correspondence will come from them; everything available online at </a:t>
            </a:r>
            <a:r>
              <a:rPr lang="en-US" sz="2800" u="sng" dirty="0">
                <a:hlinkClick r:id="rId2"/>
              </a:rPr>
              <a:t>www.mycampusloan.com</a:t>
            </a:r>
            <a:endParaRPr lang="en-US" sz="2800" dirty="0"/>
          </a:p>
          <a:p>
            <a:pPr lvl="0"/>
            <a:endParaRPr lang="en-US" sz="2600"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Wesleyan Loan </a:t>
            </a:r>
            <a:r>
              <a:rPr lang="en-US" dirty="0" err="1" smtClean="0">
                <a:solidFill>
                  <a:srgbClr val="FF0000"/>
                </a:solidFill>
              </a:rPr>
              <a:t>cont</a:t>
            </a:r>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p:txBody>
          <a:bodyPr>
            <a:normAutofit/>
          </a:bodyPr>
          <a:lstStyle/>
          <a:p>
            <a:pPr lvl="0"/>
            <a:r>
              <a:rPr lang="en-US" dirty="0"/>
              <a:t>Not eligible for </a:t>
            </a:r>
            <a:r>
              <a:rPr lang="en-US" dirty="0" smtClean="0"/>
              <a:t>consolidation (re: institutional loan not a federal loan)</a:t>
            </a:r>
          </a:p>
          <a:p>
            <a:pPr marL="0" lvl="0" indent="0">
              <a:buNone/>
            </a:pPr>
            <a:endParaRPr lang="en-US" dirty="0"/>
          </a:p>
          <a:p>
            <a:r>
              <a:rPr lang="en-US" dirty="0"/>
              <a:t>In-school and hardship deferments available at Campus Partners web site</a:t>
            </a:r>
          </a:p>
          <a:p>
            <a:pPr marL="0" lvl="0" indent="0">
              <a:buNone/>
            </a:pPr>
            <a:endParaRPr lang="en-US" dirty="0" smtClean="0"/>
          </a:p>
          <a:p>
            <a:pPr marL="0" lvl="0" indent="0">
              <a:buNone/>
            </a:pPr>
            <a:endParaRPr lang="en-US" dirty="0"/>
          </a:p>
          <a:p>
            <a:r>
              <a:rPr lang="en-US" dirty="0" smtClean="0"/>
              <a:t>Student Loan Office (me!) will send an email to Wesleyan Loan borrowers about setting up an in-person exit session before graduation</a:t>
            </a:r>
            <a:endParaRPr lang="en-US" dirty="0">
              <a:solidFill>
                <a:srgbClr val="FF0000"/>
              </a:solidFill>
            </a:endParaRPr>
          </a:p>
          <a:p>
            <a:pPr lvl="0"/>
            <a:endParaRPr lang="en-US" dirty="0"/>
          </a:p>
          <a:p>
            <a:endParaRPr lang="en-US" dirty="0"/>
          </a:p>
        </p:txBody>
      </p:sp>
    </p:spTree>
    <p:extLst>
      <p:ext uri="{BB962C8B-B14F-4D97-AF65-F5344CB8AC3E}">
        <p14:creationId xmlns:p14="http://schemas.microsoft.com/office/powerpoint/2010/main" val="20042840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2162</TotalTime>
  <Words>1085</Words>
  <Application>Microsoft Office PowerPoint</Application>
  <PresentationFormat>On-screen Show (4:3)</PresentationFormat>
  <Paragraphs>172</Paragraphs>
  <Slides>20</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Franklin Gothic Book</vt:lpstr>
      <vt:lpstr>Franklin Gothic Medium</vt:lpstr>
      <vt:lpstr>Tunga</vt:lpstr>
      <vt:lpstr>Wingdings</vt:lpstr>
      <vt:lpstr>Angles</vt:lpstr>
      <vt:lpstr>Understanding your Rights and Responsiblities as a Student Loan Borrower  Presented by Hrissi haldezos, Associate Director of student accounts</vt:lpstr>
      <vt:lpstr>PowerPoint Presentation</vt:lpstr>
      <vt:lpstr> Important Features of the  Perkins Loan  </vt:lpstr>
      <vt:lpstr>Perkins continued….</vt:lpstr>
      <vt:lpstr>Perkins continued…</vt:lpstr>
      <vt:lpstr>Perkins continued…</vt:lpstr>
      <vt:lpstr>PowerPoint Presentation</vt:lpstr>
      <vt:lpstr>Important Features of the  Wesleyan Loans</vt:lpstr>
      <vt:lpstr>Wesleyan Loan cont…</vt:lpstr>
      <vt:lpstr>Have more than one loan type?</vt:lpstr>
      <vt:lpstr>AVOID DEFAULTING!!!</vt:lpstr>
      <vt:lpstr>Can’t make federal loan payments under ANY Plan, talk to your Servicer about… Forbearance and/or Deferment:</vt:lpstr>
      <vt:lpstr> </vt:lpstr>
      <vt:lpstr> Loan Forgiveness Programs for  DIRECT STAFFORD LOAN and Perkins  </vt:lpstr>
      <vt:lpstr>Bookmark  National Student Loan Database website</vt:lpstr>
      <vt:lpstr>Important to Remember</vt:lpstr>
      <vt:lpstr>Recap…</vt:lpstr>
      <vt:lpstr>Final Financial Aid and Student Accounts  “To-Dos”…</vt:lpstr>
      <vt:lpstr>Important Links:</vt:lpstr>
      <vt:lpstr>Thank you for your attention &amp; CONGRATULATIONS!!!!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Loan Exit Interview Overview</dc:title>
  <dc:creator>Jackie Outlaw</dc:creator>
  <cp:lastModifiedBy>Haldezos, Hrissi</cp:lastModifiedBy>
  <cp:revision>91</cp:revision>
  <cp:lastPrinted>2015-05-06T20:36:20Z</cp:lastPrinted>
  <dcterms:created xsi:type="dcterms:W3CDTF">2011-04-20T14:24:03Z</dcterms:created>
  <dcterms:modified xsi:type="dcterms:W3CDTF">2015-05-18T19:25:14Z</dcterms:modified>
</cp:coreProperties>
</file>